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grandir Medium" panose="020B0604020202020204" charset="0"/>
      <p:regular r:id="rId13"/>
    </p:embeddedFont>
    <p:embeddedFont>
      <p:font typeface="Calibri" panose="020F0502020204030204" pitchFamily="34" charset="0"/>
      <p:regular r:id="rId14"/>
      <p:bold r:id="rId15"/>
      <p:italic r:id="rId16"/>
      <p:boldItalic r:id="rId17"/>
    </p:embeddedFont>
    <p:embeddedFont>
      <p:font typeface="Open Sans Extra Bold" panose="020B0604020202020204" charset="0"/>
      <p:regular r:id="rId18"/>
      <p:bold r:id="rId19"/>
    </p:embeddedFont>
    <p:embeddedFont>
      <p:font typeface="Public Sans" panose="020B0604020202020204" charset="0"/>
      <p:regular r:id="rId20"/>
    </p:embeddedFont>
    <p:embeddedFont>
      <p:font typeface="Public Sans Bold" panose="020B0604020202020204" charset="0"/>
      <p:regular r:id="rId21"/>
    </p:embeddedFont>
    <p:embeddedFont>
      <p:font typeface="Public Sans Bold Italics" panose="020B0604020202020204" charset="0"/>
      <p:regular r:id="rId22"/>
      <p:italic r:id="rId23"/>
    </p:embeddedFont>
    <p:embeddedFont>
      <p:font typeface="Segoe UI" panose="020B0502040204020203"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C5F05F-4EC1-038B-FC33-08ED06DFB386}" name="Neil Dunne" initials="ND" userId="S::NDUNNE1@tcd.ie::46a0054e-991e-4dc1-bd66-dbb009d32d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669"/>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4646" autoAdjust="0"/>
  </p:normalViewPr>
  <p:slideViewPr>
    <p:cSldViewPr>
      <p:cViewPr varScale="1">
        <p:scale>
          <a:sx n="54" d="100"/>
          <a:sy n="54" d="100"/>
        </p:scale>
        <p:origin x="5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6A5C0-6DC0-4B2A-8B11-710743249A2A}" type="datetimeFigureOut">
              <a:rPr lang="en-IE" smtClean="0"/>
              <a:t>24/05/2024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CCC86-9D11-480B-807A-B1162F455187}" type="slidenum">
              <a:rPr lang="en-IE" smtClean="0"/>
              <a:t>‹#›</a:t>
            </a:fld>
            <a:endParaRPr lang="en-IE"/>
          </a:p>
        </p:txBody>
      </p:sp>
    </p:spTree>
    <p:extLst>
      <p:ext uri="{BB962C8B-B14F-4D97-AF65-F5344CB8AC3E}">
        <p14:creationId xmlns:p14="http://schemas.microsoft.com/office/powerpoint/2010/main" val="37566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58CCC86-9D11-480B-807A-B1162F455187}" type="slidenum">
              <a:rPr lang="en-IE" smtClean="0"/>
              <a:t>4</a:t>
            </a:fld>
            <a:endParaRPr lang="en-IE"/>
          </a:p>
        </p:txBody>
      </p:sp>
    </p:spTree>
    <p:extLst>
      <p:ext uri="{BB962C8B-B14F-4D97-AF65-F5344CB8AC3E}">
        <p14:creationId xmlns:p14="http://schemas.microsoft.com/office/powerpoint/2010/main" val="134003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There is nothing to compare were both were recorded, they are all similar</a:t>
            </a:r>
            <a:endParaRPr lang="en-US" sz="1800" dirty="0">
              <a:effectLst/>
              <a:latin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B58CCC86-9D11-480B-807A-B1162F455187}" type="slidenum">
              <a:rPr lang="en-IE" smtClean="0"/>
              <a:t>5</a:t>
            </a:fld>
            <a:endParaRPr lang="en-IE"/>
          </a:p>
        </p:txBody>
      </p:sp>
    </p:spTree>
    <p:extLst>
      <p:ext uri="{BB962C8B-B14F-4D97-AF65-F5344CB8AC3E}">
        <p14:creationId xmlns:p14="http://schemas.microsoft.com/office/powerpoint/2010/main" val="198167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11.svg"/><Relationship Id="rId21" Type="http://schemas.openxmlformats.org/officeDocument/2006/relationships/image" Target="../media/image25.svg"/><Relationship Id="rId7" Type="http://schemas.openxmlformats.org/officeDocument/2006/relationships/image" Target="../media/image9.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10.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7.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svg"/><Relationship Id="rId7"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9.svg"/><Relationship Id="rId10" Type="http://schemas.openxmlformats.org/officeDocument/2006/relationships/image" Target="../media/image40.png"/><Relationship Id="rId4" Type="http://schemas.openxmlformats.org/officeDocument/2006/relationships/image" Target="../media/image8.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US"/>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6" name="Freeform 6"/>
          <p:cNvSpPr/>
          <p:nvPr/>
        </p:nvSpPr>
        <p:spPr>
          <a:xfrm>
            <a:off x="11456" y="0"/>
            <a:ext cx="4229074" cy="1459068"/>
          </a:xfrm>
          <a:custGeom>
            <a:avLst/>
            <a:gdLst/>
            <a:ahLst/>
            <a:cxnLst/>
            <a:rect l="l" t="t" r="r" b="b"/>
            <a:pathLst>
              <a:path w="4229074" h="1459068">
                <a:moveTo>
                  <a:pt x="0" y="0"/>
                </a:moveTo>
                <a:lnTo>
                  <a:pt x="4229074" y="0"/>
                </a:lnTo>
                <a:lnTo>
                  <a:pt x="4229074" y="1459068"/>
                </a:lnTo>
                <a:lnTo>
                  <a:pt x="0" y="1459068"/>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538111" y="1913064"/>
            <a:ext cx="7404837" cy="6352374"/>
          </a:xfrm>
          <a:prstGeom prst="rect">
            <a:avLst/>
          </a:prstGeom>
        </p:spPr>
        <p:txBody>
          <a:bodyPr lIns="0" tIns="0" rIns="0" bIns="0" rtlCol="0" anchor="t">
            <a:spAutoFit/>
          </a:bodyPr>
          <a:lstStyle/>
          <a:p>
            <a:pPr algn="l">
              <a:lnSpc>
                <a:spcPts val="9879"/>
              </a:lnSpc>
            </a:pPr>
            <a:r>
              <a:rPr lang="en-US" sz="10290" spc="-987" dirty="0">
                <a:solidFill>
                  <a:srgbClr val="156669"/>
                </a:solidFill>
                <a:latin typeface="Public Sans"/>
              </a:rPr>
              <a:t>An Evaluation of PMVT </a:t>
            </a:r>
          </a:p>
          <a:p>
            <a:pPr marL="0" lvl="0" indent="0" algn="l">
              <a:lnSpc>
                <a:spcPts val="9879"/>
              </a:lnSpc>
            </a:pPr>
            <a:r>
              <a:rPr lang="en-US" sz="10290" spc="-987" dirty="0">
                <a:solidFill>
                  <a:srgbClr val="156669"/>
                </a:solidFill>
                <a:latin typeface="Public Sans"/>
              </a:rPr>
              <a:t>and their Operations during COVID</a:t>
            </a:r>
          </a:p>
        </p:txBody>
      </p:sp>
      <p:sp>
        <p:nvSpPr>
          <p:cNvPr id="10" name="Freeform 6">
            <a:extLst>
              <a:ext uri="{FF2B5EF4-FFF2-40B4-BE49-F238E27FC236}">
                <a16:creationId xmlns:a16="http://schemas.microsoft.com/office/drawing/2014/main" id="{5A9B5A58-FFE1-09FD-A2E4-8A82F00C57A4}"/>
              </a:ext>
            </a:extLst>
          </p:cNvPr>
          <p:cNvSpPr/>
          <p:nvPr/>
        </p:nvSpPr>
        <p:spPr>
          <a:xfrm>
            <a:off x="9746805" y="2797075"/>
            <a:ext cx="7636293" cy="4692849"/>
          </a:xfrm>
          <a:custGeom>
            <a:avLst/>
            <a:gdLst/>
            <a:ahLst/>
            <a:cxnLst/>
            <a:rect l="l" t="t" r="r" b="b"/>
            <a:pathLst>
              <a:path w="7636293" h="4692849">
                <a:moveTo>
                  <a:pt x="0" y="0"/>
                </a:moveTo>
                <a:lnTo>
                  <a:pt x="7636294" y="0"/>
                </a:lnTo>
                <a:lnTo>
                  <a:pt x="7636294" y="4692850"/>
                </a:lnTo>
                <a:lnTo>
                  <a:pt x="0" y="4692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 Placeholder 5">
            <a:extLst>
              <a:ext uri="{FF2B5EF4-FFF2-40B4-BE49-F238E27FC236}">
                <a16:creationId xmlns:a16="http://schemas.microsoft.com/office/drawing/2014/main" id="{072D2247-C545-10B0-C055-B84A1D8B51C6}"/>
              </a:ext>
            </a:extLst>
          </p:cNvPr>
          <p:cNvSpPr txBox="1">
            <a:spLocks/>
          </p:cNvSpPr>
          <p:nvPr/>
        </p:nvSpPr>
        <p:spPr>
          <a:xfrm>
            <a:off x="533629" y="8719434"/>
            <a:ext cx="6552971" cy="107226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tx1"/>
                </a:solidFill>
              </a:rPr>
              <a:t>Professor Jo-Hanna Ivers</a:t>
            </a:r>
          </a:p>
          <a:p>
            <a:r>
              <a:rPr lang="en-GB" sz="2000" b="1" dirty="0">
                <a:solidFill>
                  <a:schemeClr val="tx1"/>
                </a:solidFill>
              </a:rPr>
              <a:t>Associate Professor in Addiction</a:t>
            </a:r>
          </a:p>
          <a:p>
            <a:r>
              <a:rPr lang="en-GB" sz="2000" b="1" dirty="0">
                <a:solidFill>
                  <a:schemeClr val="tx1"/>
                </a:solidFill>
                <a:cs typeface="Calibri"/>
              </a:rPr>
              <a:t>Associate Dean of Civic Engagement for Societal Impact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02221"/>
            <a:ext cx="8841904" cy="9682557"/>
            <a:chOff x="0" y="0"/>
            <a:chExt cx="2328732" cy="2550139"/>
          </a:xfrm>
          <a:solidFill>
            <a:schemeClr val="bg1"/>
          </a:solidFill>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grpFill/>
          </p:spPr>
          <p:txBody>
            <a:bodyPr/>
            <a:lstStyle/>
            <a:p>
              <a:endParaRPr lang="en-US"/>
            </a:p>
          </p:txBody>
        </p:sp>
        <p:sp>
          <p:nvSpPr>
            <p:cNvPr id="4" name="TextBox 4"/>
            <p:cNvSpPr txBox="1"/>
            <p:nvPr/>
          </p:nvSpPr>
          <p:spPr>
            <a:xfrm>
              <a:off x="0" y="-28575"/>
              <a:ext cx="2328732" cy="2578714"/>
            </a:xfrm>
            <a:prstGeom prst="rect">
              <a:avLst/>
            </a:prstGeom>
            <a:grpFill/>
          </p:spPr>
          <p:txBody>
            <a:bodyPr lIns="50800" tIns="50800" rIns="50800" bIns="50800" rtlCol="0" anchor="ctr"/>
            <a:lstStyle/>
            <a:p>
              <a:pPr algn="ctr">
                <a:lnSpc>
                  <a:spcPts val="1960"/>
                </a:lnSpc>
              </a:pPr>
              <a:endParaRPr/>
            </a:p>
          </p:txBody>
        </p:sp>
      </p:grpSp>
      <p:sp>
        <p:nvSpPr>
          <p:cNvPr id="5" name="Freeform 5"/>
          <p:cNvSpPr/>
          <p:nvPr/>
        </p:nvSpPr>
        <p:spPr>
          <a:xfrm>
            <a:off x="0" y="0"/>
            <a:ext cx="4506832" cy="1373870"/>
          </a:xfrm>
          <a:custGeom>
            <a:avLst/>
            <a:gdLst/>
            <a:ahLst/>
            <a:cxnLst/>
            <a:rect l="l" t="t" r="r" b="b"/>
            <a:pathLst>
              <a:path w="4506832" h="1373870">
                <a:moveTo>
                  <a:pt x="0" y="0"/>
                </a:moveTo>
                <a:lnTo>
                  <a:pt x="4506832" y="0"/>
                </a:lnTo>
                <a:lnTo>
                  <a:pt x="4506832" y="1373870"/>
                </a:lnTo>
                <a:lnTo>
                  <a:pt x="0" y="1373870"/>
                </a:lnTo>
                <a:lnTo>
                  <a:pt x="0" y="0"/>
                </a:lnTo>
                <a:close/>
              </a:path>
            </a:pathLst>
          </a:custGeom>
          <a:blipFill>
            <a:blip r:embed="rId2"/>
            <a:stretch>
              <a:fillRect b="-13176"/>
            </a:stretch>
          </a:blipFill>
        </p:spPr>
        <p:txBody>
          <a:bodyPr/>
          <a:lstStyle/>
          <a:p>
            <a:endParaRPr lang="en-US"/>
          </a:p>
        </p:txBody>
      </p:sp>
      <p:sp>
        <p:nvSpPr>
          <p:cNvPr id="7" name="TextBox 7"/>
          <p:cNvSpPr txBox="1"/>
          <p:nvPr/>
        </p:nvSpPr>
        <p:spPr>
          <a:xfrm>
            <a:off x="460709" y="2405138"/>
            <a:ext cx="7559641" cy="2309340"/>
          </a:xfrm>
          <a:prstGeom prst="rect">
            <a:avLst/>
          </a:prstGeom>
        </p:spPr>
        <p:txBody>
          <a:bodyPr lIns="0" tIns="0" rIns="0" bIns="0" rtlCol="0" anchor="t">
            <a:spAutoFit/>
          </a:bodyPr>
          <a:lstStyle/>
          <a:p>
            <a:pPr marL="0" lvl="0" indent="0" algn="ctr">
              <a:lnSpc>
                <a:spcPts val="8835"/>
              </a:lnSpc>
            </a:pPr>
            <a:r>
              <a:rPr lang="en-US" sz="9203" spc="-883">
                <a:solidFill>
                  <a:srgbClr val="156669"/>
                </a:solidFill>
                <a:latin typeface="Public Sans"/>
              </a:rPr>
              <a:t>Thank you very much!</a:t>
            </a:r>
          </a:p>
        </p:txBody>
      </p:sp>
      <p:sp>
        <p:nvSpPr>
          <p:cNvPr id="9" name="TextBox 9"/>
          <p:cNvSpPr txBox="1"/>
          <p:nvPr/>
        </p:nvSpPr>
        <p:spPr>
          <a:xfrm>
            <a:off x="308902" y="6335310"/>
            <a:ext cx="8395860" cy="3693319"/>
          </a:xfrm>
          <a:prstGeom prst="rect">
            <a:avLst/>
          </a:prstGeom>
        </p:spPr>
        <p:txBody>
          <a:bodyPr lIns="0" tIns="0" rIns="0" bIns="0" rtlCol="0" anchor="t">
            <a:spAutoFit/>
          </a:bodyPr>
          <a:lstStyle/>
          <a:p>
            <a:pPr marL="0" lvl="0" indent="0" algn="l">
              <a:lnSpc>
                <a:spcPts val="4800"/>
              </a:lnSpc>
            </a:pPr>
            <a:r>
              <a:rPr lang="en-US" sz="5000" spc="-480" dirty="0">
                <a:solidFill>
                  <a:srgbClr val="156669"/>
                </a:solidFill>
                <a:latin typeface="Public Sans"/>
              </a:rPr>
              <a:t>Particular thanks to the service users and staff of PMVT.</a:t>
            </a:r>
          </a:p>
          <a:p>
            <a:pPr marL="0" lvl="0" indent="0" algn="l">
              <a:lnSpc>
                <a:spcPts val="4800"/>
              </a:lnSpc>
            </a:pPr>
            <a:endParaRPr lang="en-US" sz="5000" spc="-480" dirty="0">
              <a:solidFill>
                <a:srgbClr val="156669"/>
              </a:solidFill>
              <a:latin typeface="Public Sans"/>
            </a:endParaRPr>
          </a:p>
          <a:p>
            <a:pPr marL="0" lvl="0" indent="0" algn="l">
              <a:lnSpc>
                <a:spcPts val="4800"/>
              </a:lnSpc>
            </a:pPr>
            <a:r>
              <a:rPr lang="en-US" sz="5000" spc="-480" dirty="0">
                <a:solidFill>
                  <a:srgbClr val="156669"/>
                </a:solidFill>
                <a:latin typeface="Public Sans"/>
              </a:rPr>
              <a:t>Elizabeth Peña ,  </a:t>
            </a:r>
            <a:r>
              <a:rPr lang="en-US" sz="5000" spc="-480" dirty="0" err="1">
                <a:solidFill>
                  <a:srgbClr val="156669"/>
                </a:solidFill>
                <a:latin typeface="Public Sans"/>
              </a:rPr>
              <a:t>Cimara</a:t>
            </a:r>
            <a:r>
              <a:rPr lang="en-US" sz="5000" spc="-480" dirty="0">
                <a:solidFill>
                  <a:srgbClr val="156669"/>
                </a:solidFill>
                <a:latin typeface="Public Sans"/>
              </a:rPr>
              <a:t> Witte, Philip Ellis  &amp; </a:t>
            </a:r>
          </a:p>
          <a:p>
            <a:pPr marL="0" lvl="0" indent="0" algn="l">
              <a:lnSpc>
                <a:spcPts val="4800"/>
              </a:lnSpc>
            </a:pPr>
            <a:r>
              <a:rPr lang="en-US" sz="5000" spc="-480" dirty="0">
                <a:solidFill>
                  <a:srgbClr val="156669"/>
                </a:solidFill>
                <a:latin typeface="Public Sans"/>
              </a:rPr>
              <a:t>Sara </a:t>
            </a:r>
            <a:r>
              <a:rPr lang="en-US" sz="5000" spc="-480" dirty="0" err="1">
                <a:solidFill>
                  <a:srgbClr val="156669"/>
                </a:solidFill>
                <a:latin typeface="Public Sans"/>
              </a:rPr>
              <a:t>Lannin</a:t>
            </a:r>
            <a:r>
              <a:rPr lang="en-US" sz="5000" spc="-480" dirty="0">
                <a:solidFill>
                  <a:srgbClr val="156669"/>
                </a:solidFill>
                <a:latin typeface="Public Sans"/>
              </a:rPr>
              <a:t> </a:t>
            </a:r>
          </a:p>
        </p:txBody>
      </p:sp>
      <p:pic>
        <p:nvPicPr>
          <p:cNvPr id="17" name="Picture 16">
            <a:extLst>
              <a:ext uri="{FF2B5EF4-FFF2-40B4-BE49-F238E27FC236}">
                <a16:creationId xmlns:a16="http://schemas.microsoft.com/office/drawing/2014/main" id="{559EED45-DD6C-D7DA-5C3B-A8BC7C98BAA3}"/>
              </a:ext>
            </a:extLst>
          </p:cNvPr>
          <p:cNvPicPr>
            <a:picLocks noChangeAspect="1"/>
          </p:cNvPicPr>
          <p:nvPr/>
        </p:nvPicPr>
        <p:blipFill>
          <a:blip r:embed="rId3"/>
          <a:stretch>
            <a:fillRect/>
          </a:stretch>
        </p:blipFill>
        <p:spPr>
          <a:xfrm>
            <a:off x="9223306" y="960248"/>
            <a:ext cx="8683291" cy="82580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sp>
        <p:nvSpPr>
          <p:cNvPr id="2" name="Freeform 2"/>
          <p:cNvSpPr/>
          <p:nvPr/>
        </p:nvSpPr>
        <p:spPr>
          <a:xfrm>
            <a:off x="10107545" y="2655336"/>
            <a:ext cx="7576456" cy="5289744"/>
          </a:xfrm>
          <a:custGeom>
            <a:avLst/>
            <a:gdLst/>
            <a:ahLst/>
            <a:cxnLst/>
            <a:rect l="l" t="t" r="r" b="b"/>
            <a:pathLst>
              <a:path w="7576456" h="5289744">
                <a:moveTo>
                  <a:pt x="0" y="0"/>
                </a:moveTo>
                <a:lnTo>
                  <a:pt x="7576456" y="0"/>
                </a:lnTo>
                <a:lnTo>
                  <a:pt x="7576456" y="5289744"/>
                </a:lnTo>
                <a:lnTo>
                  <a:pt x="0" y="52897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80888" y="592456"/>
            <a:ext cx="13110439" cy="1043938"/>
          </a:xfrm>
          <a:prstGeom prst="rect">
            <a:avLst/>
          </a:prstGeom>
        </p:spPr>
        <p:txBody>
          <a:bodyPr lIns="0" tIns="0" rIns="0" bIns="0" rtlCol="0" anchor="t">
            <a:spAutoFit/>
          </a:bodyPr>
          <a:lstStyle/>
          <a:p>
            <a:pPr marL="0" lvl="0" indent="0" algn="l">
              <a:lnSpc>
                <a:spcPts val="7679"/>
              </a:lnSpc>
            </a:pPr>
            <a:r>
              <a:rPr lang="en-US" sz="7999" spc="-767">
                <a:solidFill>
                  <a:srgbClr val="FBF6F1"/>
                </a:solidFill>
                <a:latin typeface="Public Sans"/>
              </a:rPr>
              <a:t>Why was this report conducted?</a:t>
            </a:r>
          </a:p>
        </p:txBody>
      </p:sp>
      <p:sp>
        <p:nvSpPr>
          <p:cNvPr id="4" name="TextBox 4"/>
          <p:cNvSpPr txBox="1"/>
          <p:nvPr/>
        </p:nvSpPr>
        <p:spPr>
          <a:xfrm>
            <a:off x="800823" y="2142028"/>
            <a:ext cx="8535615" cy="1570751"/>
          </a:xfrm>
          <a:prstGeom prst="rect">
            <a:avLst/>
          </a:prstGeom>
        </p:spPr>
        <p:txBody>
          <a:bodyPr lIns="0" tIns="0" rIns="0" bIns="0" rtlCol="0" anchor="t">
            <a:spAutoFit/>
          </a:bodyPr>
          <a:lstStyle/>
          <a:p>
            <a:pPr marL="457200" indent="-457200" algn="l">
              <a:lnSpc>
                <a:spcPts val="4238"/>
              </a:lnSpc>
              <a:buFont typeface="Arial" panose="020B0604020202020204" pitchFamily="34" charset="0"/>
              <a:buChar char="•"/>
            </a:pPr>
            <a:r>
              <a:rPr lang="en-US" sz="2600" dirty="0">
                <a:solidFill>
                  <a:srgbClr val="156669"/>
                </a:solidFill>
                <a:latin typeface="Agrandir Medium"/>
              </a:rPr>
              <a:t>Mortality among people experiencing homelessness (PEH) is estimated to be 3–10 times higher compared to the general population.</a:t>
            </a:r>
          </a:p>
        </p:txBody>
      </p:sp>
      <p:sp>
        <p:nvSpPr>
          <p:cNvPr id="5" name="Freeform 5"/>
          <p:cNvSpPr/>
          <p:nvPr/>
        </p:nvSpPr>
        <p:spPr>
          <a:xfrm rot="6312158">
            <a:off x="16284224" y="-318766"/>
            <a:ext cx="1950151" cy="2694933"/>
          </a:xfrm>
          <a:custGeom>
            <a:avLst/>
            <a:gdLst/>
            <a:ahLst/>
            <a:cxnLst/>
            <a:rect l="l" t="t" r="r" b="b"/>
            <a:pathLst>
              <a:path w="1950151" h="2694933">
                <a:moveTo>
                  <a:pt x="0" y="0"/>
                </a:moveTo>
                <a:lnTo>
                  <a:pt x="1950152" y="0"/>
                </a:lnTo>
                <a:lnTo>
                  <a:pt x="1950152" y="2694932"/>
                </a:lnTo>
                <a:lnTo>
                  <a:pt x="0" y="2694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9757732">
            <a:off x="-870506" y="9303232"/>
            <a:ext cx="2089083" cy="1967536"/>
          </a:xfrm>
          <a:custGeom>
            <a:avLst/>
            <a:gdLst/>
            <a:ahLst/>
            <a:cxnLst/>
            <a:rect l="l" t="t" r="r" b="b"/>
            <a:pathLst>
              <a:path w="2089083" h="1967536">
                <a:moveTo>
                  <a:pt x="0" y="0"/>
                </a:moveTo>
                <a:lnTo>
                  <a:pt x="2089083" y="0"/>
                </a:lnTo>
                <a:lnTo>
                  <a:pt x="2089083" y="1967536"/>
                </a:lnTo>
                <a:lnTo>
                  <a:pt x="0" y="1967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800823" y="4037711"/>
            <a:ext cx="8535615" cy="1032142"/>
          </a:xfrm>
          <a:prstGeom prst="rect">
            <a:avLst/>
          </a:prstGeom>
        </p:spPr>
        <p:txBody>
          <a:bodyPr lIns="0" tIns="0" rIns="0" bIns="0" rtlCol="0" anchor="t">
            <a:spAutoFit/>
          </a:bodyPr>
          <a:lstStyle/>
          <a:p>
            <a:pPr marL="457200" indent="-457200" algn="l">
              <a:lnSpc>
                <a:spcPts val="4238"/>
              </a:lnSpc>
              <a:buFont typeface="Arial" panose="020B0604020202020204" pitchFamily="34" charset="0"/>
              <a:buChar char="•"/>
            </a:pPr>
            <a:r>
              <a:rPr lang="en-US" sz="2600">
                <a:solidFill>
                  <a:srgbClr val="156669"/>
                </a:solidFill>
                <a:latin typeface="Agrandir Medium"/>
              </a:rPr>
              <a:t>PEH </a:t>
            </a:r>
            <a:r>
              <a:rPr lang="en-US" sz="2600" dirty="0">
                <a:solidFill>
                  <a:srgbClr val="156669"/>
                </a:solidFill>
                <a:latin typeface="Agrandir Medium"/>
              </a:rPr>
              <a:t>were </a:t>
            </a:r>
            <a:r>
              <a:rPr lang="en-US" sz="2600" dirty="0" err="1">
                <a:solidFill>
                  <a:srgbClr val="156669"/>
                </a:solidFill>
                <a:latin typeface="Agrandir Medium"/>
              </a:rPr>
              <a:t>recognised</a:t>
            </a:r>
            <a:r>
              <a:rPr lang="en-US" sz="2600" dirty="0">
                <a:solidFill>
                  <a:srgbClr val="156669"/>
                </a:solidFill>
                <a:latin typeface="Agrandir Medium"/>
              </a:rPr>
              <a:t> as an especially vulnerable group for COVID-19 infection. </a:t>
            </a:r>
          </a:p>
        </p:txBody>
      </p:sp>
      <p:sp>
        <p:nvSpPr>
          <p:cNvPr id="8" name="TextBox 8"/>
          <p:cNvSpPr txBox="1"/>
          <p:nvPr/>
        </p:nvSpPr>
        <p:spPr>
          <a:xfrm>
            <a:off x="800823" y="7764105"/>
            <a:ext cx="8535615" cy="2172589"/>
          </a:xfrm>
          <a:prstGeom prst="rect">
            <a:avLst/>
          </a:prstGeom>
        </p:spPr>
        <p:txBody>
          <a:bodyPr lIns="0" tIns="0" rIns="0" bIns="0" rtlCol="0" anchor="t">
            <a:spAutoFit/>
          </a:bodyPr>
          <a:lstStyle/>
          <a:p>
            <a:pPr marL="457200" indent="-457200" algn="l">
              <a:lnSpc>
                <a:spcPts val="4238"/>
              </a:lnSpc>
              <a:buFont typeface="Arial" panose="020B0604020202020204" pitchFamily="34" charset="0"/>
              <a:buChar char="•"/>
            </a:pPr>
            <a:r>
              <a:rPr lang="en-US" sz="2600" dirty="0">
                <a:solidFill>
                  <a:srgbClr val="156669"/>
                </a:solidFill>
                <a:latin typeface="Agrandir Medium"/>
              </a:rPr>
              <a:t>This report was conducted to capture lessons learnt from PMVT’s pandemic experience in preparation for similar scenarios in the future. </a:t>
            </a:r>
          </a:p>
          <a:p>
            <a:pPr algn="l">
              <a:lnSpc>
                <a:spcPts val="4238"/>
              </a:lnSpc>
            </a:pPr>
            <a:endParaRPr lang="en-US" sz="2600" dirty="0">
              <a:solidFill>
                <a:srgbClr val="156669"/>
              </a:solidFill>
              <a:latin typeface="Agrandir Medium"/>
            </a:endParaRPr>
          </a:p>
        </p:txBody>
      </p:sp>
      <p:sp>
        <p:nvSpPr>
          <p:cNvPr id="9" name="TextBox 9"/>
          <p:cNvSpPr txBox="1"/>
          <p:nvPr/>
        </p:nvSpPr>
        <p:spPr>
          <a:xfrm>
            <a:off x="800823" y="5772491"/>
            <a:ext cx="9134135" cy="2172589"/>
          </a:xfrm>
          <a:prstGeom prst="rect">
            <a:avLst/>
          </a:prstGeom>
        </p:spPr>
        <p:txBody>
          <a:bodyPr lIns="0" tIns="0" rIns="0" bIns="0" rtlCol="0" anchor="t">
            <a:spAutoFit/>
          </a:bodyPr>
          <a:lstStyle/>
          <a:p>
            <a:pPr marL="457200" indent="-457200" algn="l">
              <a:lnSpc>
                <a:spcPts val="4238"/>
              </a:lnSpc>
              <a:buFont typeface="Arial" panose="020B0604020202020204" pitchFamily="34" charset="0"/>
              <a:buChar char="•"/>
            </a:pPr>
            <a:r>
              <a:rPr lang="en-US" sz="2600" dirty="0">
                <a:solidFill>
                  <a:srgbClr val="156669"/>
                </a:solidFill>
                <a:latin typeface="Agrandir Medium"/>
              </a:rPr>
              <a:t>Dublin experienced a lower rate of COVID-19 infection than expected, at 2% in PEH and 1% in the general population. </a:t>
            </a:r>
          </a:p>
          <a:p>
            <a:pPr algn="l">
              <a:lnSpc>
                <a:spcPts val="4238"/>
              </a:lnSpc>
            </a:pPr>
            <a:endParaRPr lang="en-US" sz="2600" dirty="0">
              <a:solidFill>
                <a:srgbClr val="156669"/>
              </a:solidFill>
              <a:latin typeface="Agrandir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grpSp>
        <p:nvGrpSpPr>
          <p:cNvPr id="2" name="Group 2"/>
          <p:cNvGrpSpPr/>
          <p:nvPr/>
        </p:nvGrpSpPr>
        <p:grpSpPr>
          <a:xfrm>
            <a:off x="7022605" y="5552002"/>
            <a:ext cx="4242789" cy="424278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ADD8"/>
            </a:solidFill>
            <a:ln w="47625" cap="sq">
              <a:solidFill>
                <a:srgbClr val="FFFFFF"/>
              </a:solidFill>
              <a:prstDash val="solid"/>
              <a:miter/>
            </a:ln>
          </p:spPr>
          <p:txBody>
            <a:bodyPr/>
            <a:lstStyle/>
            <a:p>
              <a:endParaRPr lang="en-US"/>
            </a:p>
          </p:txBody>
        </p:sp>
        <p:sp>
          <p:nvSpPr>
            <p:cNvPr id="4" name="TextBox 4"/>
            <p:cNvSpPr txBox="1"/>
            <p:nvPr/>
          </p:nvSpPr>
          <p:spPr>
            <a:xfrm>
              <a:off x="76200" y="-57150"/>
              <a:ext cx="660400" cy="793750"/>
            </a:xfrm>
            <a:prstGeom prst="rect">
              <a:avLst/>
            </a:prstGeom>
          </p:spPr>
          <p:txBody>
            <a:bodyPr lIns="50800" tIns="50800" rIns="50800" bIns="50800" rtlCol="0" anchor="ctr"/>
            <a:lstStyle/>
            <a:p>
              <a:pPr algn="ctr">
                <a:lnSpc>
                  <a:spcPts val="9799"/>
                </a:lnSpc>
              </a:pPr>
              <a:r>
                <a:rPr lang="en-US" sz="6999">
                  <a:solidFill>
                    <a:srgbClr val="FFFFFF"/>
                  </a:solidFill>
                  <a:latin typeface="Open Sans Extra Bold"/>
                </a:rPr>
                <a:t>85</a:t>
              </a:r>
            </a:p>
            <a:p>
              <a:pPr algn="ctr">
                <a:lnSpc>
                  <a:spcPts val="9240"/>
                </a:lnSpc>
              </a:pPr>
              <a:r>
                <a:rPr lang="en-US" sz="6600">
                  <a:solidFill>
                    <a:srgbClr val="FFFFFF"/>
                  </a:solidFill>
                  <a:latin typeface="Open Sans Extra Bold"/>
                </a:rPr>
                <a:t>Studies</a:t>
              </a:r>
            </a:p>
          </p:txBody>
        </p:sp>
      </p:grpSp>
      <p:sp>
        <p:nvSpPr>
          <p:cNvPr id="5" name="Freeform 5"/>
          <p:cNvSpPr/>
          <p:nvPr/>
        </p:nvSpPr>
        <p:spPr>
          <a:xfrm rot="-10800000">
            <a:off x="5569482" y="7368241"/>
            <a:ext cx="1453124" cy="610312"/>
          </a:xfrm>
          <a:custGeom>
            <a:avLst/>
            <a:gdLst/>
            <a:ahLst/>
            <a:cxnLst/>
            <a:rect l="l" t="t" r="r" b="b"/>
            <a:pathLst>
              <a:path w="1453124" h="610312">
                <a:moveTo>
                  <a:pt x="0" y="0"/>
                </a:moveTo>
                <a:lnTo>
                  <a:pt x="1453123" y="0"/>
                </a:lnTo>
                <a:lnTo>
                  <a:pt x="1453123" y="610312"/>
                </a:lnTo>
                <a:lnTo>
                  <a:pt x="0" y="61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9222031">
            <a:off x="6075402" y="5842328"/>
            <a:ext cx="1453124" cy="610312"/>
          </a:xfrm>
          <a:custGeom>
            <a:avLst/>
            <a:gdLst/>
            <a:ahLst/>
            <a:cxnLst/>
            <a:rect l="l" t="t" r="r" b="b"/>
            <a:pathLst>
              <a:path w="1453124" h="610312">
                <a:moveTo>
                  <a:pt x="0" y="0"/>
                </a:moveTo>
                <a:lnTo>
                  <a:pt x="1453124" y="0"/>
                </a:lnTo>
                <a:lnTo>
                  <a:pt x="1453124" y="610312"/>
                </a:lnTo>
                <a:lnTo>
                  <a:pt x="0" y="61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7442037">
            <a:off x="7106097" y="4874616"/>
            <a:ext cx="1453124" cy="610312"/>
          </a:xfrm>
          <a:custGeom>
            <a:avLst/>
            <a:gdLst/>
            <a:ahLst/>
            <a:cxnLst/>
            <a:rect l="l" t="t" r="r" b="b"/>
            <a:pathLst>
              <a:path w="1453124" h="610312">
                <a:moveTo>
                  <a:pt x="0" y="0"/>
                </a:moveTo>
                <a:lnTo>
                  <a:pt x="1453124" y="0"/>
                </a:lnTo>
                <a:lnTo>
                  <a:pt x="1453124" y="610312"/>
                </a:lnTo>
                <a:lnTo>
                  <a:pt x="0" y="61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3377503">
            <a:off x="9662896" y="4861645"/>
            <a:ext cx="1453124" cy="610312"/>
          </a:xfrm>
          <a:custGeom>
            <a:avLst/>
            <a:gdLst/>
            <a:ahLst/>
            <a:cxnLst/>
            <a:rect l="l" t="t" r="r" b="b"/>
            <a:pathLst>
              <a:path w="1453124" h="610312">
                <a:moveTo>
                  <a:pt x="0" y="0"/>
                </a:moveTo>
                <a:lnTo>
                  <a:pt x="1453124" y="0"/>
                </a:lnTo>
                <a:lnTo>
                  <a:pt x="1453124" y="610312"/>
                </a:lnTo>
                <a:lnTo>
                  <a:pt x="0" y="61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1731560">
            <a:off x="10815534" y="5864787"/>
            <a:ext cx="1453124" cy="610312"/>
          </a:xfrm>
          <a:custGeom>
            <a:avLst/>
            <a:gdLst/>
            <a:ahLst/>
            <a:cxnLst/>
            <a:rect l="l" t="t" r="r" b="b"/>
            <a:pathLst>
              <a:path w="1453124" h="610312">
                <a:moveTo>
                  <a:pt x="0" y="0"/>
                </a:moveTo>
                <a:lnTo>
                  <a:pt x="1453123" y="0"/>
                </a:lnTo>
                <a:lnTo>
                  <a:pt x="1453123" y="610312"/>
                </a:lnTo>
                <a:lnTo>
                  <a:pt x="0" y="61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1265395" y="7368241"/>
            <a:ext cx="1453124" cy="610312"/>
          </a:xfrm>
          <a:custGeom>
            <a:avLst/>
            <a:gdLst/>
            <a:ahLst/>
            <a:cxnLst/>
            <a:rect l="l" t="t" r="r" b="b"/>
            <a:pathLst>
              <a:path w="1453124" h="610312">
                <a:moveTo>
                  <a:pt x="0" y="0"/>
                </a:moveTo>
                <a:lnTo>
                  <a:pt x="1453123" y="0"/>
                </a:lnTo>
                <a:lnTo>
                  <a:pt x="1453123" y="610312"/>
                </a:lnTo>
                <a:lnTo>
                  <a:pt x="0" y="61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6312158">
            <a:off x="16284224" y="-318766"/>
            <a:ext cx="1950151" cy="2694933"/>
          </a:xfrm>
          <a:custGeom>
            <a:avLst/>
            <a:gdLst/>
            <a:ahLst/>
            <a:cxnLst/>
            <a:rect l="l" t="t" r="r" b="b"/>
            <a:pathLst>
              <a:path w="1950151" h="2694933">
                <a:moveTo>
                  <a:pt x="0" y="0"/>
                </a:moveTo>
                <a:lnTo>
                  <a:pt x="1950152" y="0"/>
                </a:lnTo>
                <a:lnTo>
                  <a:pt x="1950152" y="2694932"/>
                </a:lnTo>
                <a:lnTo>
                  <a:pt x="0" y="2694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9562612">
            <a:off x="-1483232" y="9713322"/>
            <a:ext cx="2089083" cy="1967536"/>
          </a:xfrm>
          <a:custGeom>
            <a:avLst/>
            <a:gdLst/>
            <a:ahLst/>
            <a:cxnLst/>
            <a:rect l="l" t="t" r="r" b="b"/>
            <a:pathLst>
              <a:path w="2089083" h="1967536">
                <a:moveTo>
                  <a:pt x="0" y="0"/>
                </a:moveTo>
                <a:lnTo>
                  <a:pt x="2089083" y="0"/>
                </a:lnTo>
                <a:lnTo>
                  <a:pt x="2089083" y="1967536"/>
                </a:lnTo>
                <a:lnTo>
                  <a:pt x="0" y="1967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3" name="Group 13"/>
          <p:cNvGrpSpPr/>
          <p:nvPr/>
        </p:nvGrpSpPr>
        <p:grpSpPr>
          <a:xfrm rot="-5400000">
            <a:off x="2447006" y="4973507"/>
            <a:ext cx="675430" cy="5464897"/>
            <a:chOff x="0" y="0"/>
            <a:chExt cx="177891" cy="1439314"/>
          </a:xfrm>
        </p:grpSpPr>
        <p:sp>
          <p:nvSpPr>
            <p:cNvPr id="14" name="Freeform 14"/>
            <p:cNvSpPr/>
            <p:nvPr/>
          </p:nvSpPr>
          <p:spPr>
            <a:xfrm>
              <a:off x="0" y="0"/>
              <a:ext cx="177891" cy="1439314"/>
            </a:xfrm>
            <a:custGeom>
              <a:avLst/>
              <a:gdLst/>
              <a:ahLst/>
              <a:cxnLst/>
              <a:rect l="l" t="t" r="r" b="b"/>
              <a:pathLst>
                <a:path w="177891" h="1439314">
                  <a:moveTo>
                    <a:pt x="0" y="0"/>
                  </a:moveTo>
                  <a:lnTo>
                    <a:pt x="177891" y="0"/>
                  </a:lnTo>
                  <a:lnTo>
                    <a:pt x="177891" y="1439314"/>
                  </a:lnTo>
                  <a:lnTo>
                    <a:pt x="0" y="1439314"/>
                  </a:lnTo>
                  <a:close/>
                </a:path>
              </a:pathLst>
            </a:custGeom>
            <a:solidFill>
              <a:srgbClr val="73ADD8"/>
            </a:solidFill>
            <a:ln w="38100" cap="sq">
              <a:solidFill>
                <a:srgbClr val="FFFFFF"/>
              </a:solidFill>
              <a:prstDash val="solid"/>
              <a:miter/>
            </a:ln>
          </p:spPr>
          <p:txBody>
            <a:bodyPr/>
            <a:lstStyle/>
            <a:p>
              <a:endParaRPr lang="en-US"/>
            </a:p>
          </p:txBody>
        </p:sp>
        <p:sp>
          <p:nvSpPr>
            <p:cNvPr id="15" name="TextBox 15"/>
            <p:cNvSpPr txBox="1"/>
            <p:nvPr/>
          </p:nvSpPr>
          <p:spPr>
            <a:xfrm>
              <a:off x="0" y="47625"/>
              <a:ext cx="177891" cy="1391689"/>
            </a:xfrm>
            <a:prstGeom prst="rect">
              <a:avLst/>
            </a:prstGeom>
          </p:spPr>
          <p:txBody>
            <a:bodyPr lIns="50800" tIns="50800" rIns="50800" bIns="50800" rtlCol="0" anchor="ctr"/>
            <a:lstStyle/>
            <a:p>
              <a:pPr algn="ctr">
                <a:lnSpc>
                  <a:spcPts val="2331"/>
                </a:lnSpc>
              </a:pPr>
              <a:endParaRPr/>
            </a:p>
          </p:txBody>
        </p:sp>
      </p:grpSp>
      <p:grpSp>
        <p:nvGrpSpPr>
          <p:cNvPr id="16" name="Group 16"/>
          <p:cNvGrpSpPr/>
          <p:nvPr/>
        </p:nvGrpSpPr>
        <p:grpSpPr>
          <a:xfrm>
            <a:off x="2346342" y="9071050"/>
            <a:ext cx="801639" cy="701434"/>
            <a:chOff x="0" y="0"/>
            <a:chExt cx="812800" cy="711200"/>
          </a:xfrm>
        </p:grpSpPr>
        <p:sp>
          <p:nvSpPr>
            <p:cNvPr id="17" name="Freeform 17"/>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156669"/>
            </a:solidFill>
          </p:spPr>
          <p:txBody>
            <a:bodyPr/>
            <a:lstStyle/>
            <a:p>
              <a:endParaRPr lang="en-US"/>
            </a:p>
          </p:txBody>
        </p:sp>
        <p:sp>
          <p:nvSpPr>
            <p:cNvPr id="18" name="TextBox 18"/>
            <p:cNvSpPr txBox="1"/>
            <p:nvPr/>
          </p:nvSpPr>
          <p:spPr>
            <a:xfrm>
              <a:off x="76200" y="98425"/>
              <a:ext cx="660400" cy="485775"/>
            </a:xfrm>
            <a:prstGeom prst="rect">
              <a:avLst/>
            </a:prstGeom>
          </p:spPr>
          <p:txBody>
            <a:bodyPr lIns="50800" tIns="50800" rIns="50800" bIns="50800" rtlCol="0" anchor="ctr"/>
            <a:lstStyle/>
            <a:p>
              <a:pPr algn="ctr">
                <a:lnSpc>
                  <a:spcPts val="2331"/>
                </a:lnSpc>
              </a:pPr>
              <a:endParaRPr/>
            </a:p>
          </p:txBody>
        </p:sp>
      </p:grpSp>
      <p:sp>
        <p:nvSpPr>
          <p:cNvPr id="19" name="Freeform 19"/>
          <p:cNvSpPr/>
          <p:nvPr/>
        </p:nvSpPr>
        <p:spPr>
          <a:xfrm>
            <a:off x="413067" y="9007223"/>
            <a:ext cx="581207" cy="802468"/>
          </a:xfrm>
          <a:custGeom>
            <a:avLst/>
            <a:gdLst/>
            <a:ahLst/>
            <a:cxnLst/>
            <a:rect l="l" t="t" r="r" b="b"/>
            <a:pathLst>
              <a:path w="581207" h="802468">
                <a:moveTo>
                  <a:pt x="0" y="0"/>
                </a:moveTo>
                <a:lnTo>
                  <a:pt x="581207" y="0"/>
                </a:lnTo>
                <a:lnTo>
                  <a:pt x="581207" y="802468"/>
                </a:lnTo>
                <a:lnTo>
                  <a:pt x="0" y="8024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a:off x="4841783" y="9044430"/>
            <a:ext cx="769409" cy="728053"/>
          </a:xfrm>
          <a:custGeom>
            <a:avLst/>
            <a:gdLst/>
            <a:ahLst/>
            <a:cxnLst/>
            <a:rect l="l" t="t" r="r" b="b"/>
            <a:pathLst>
              <a:path w="769409" h="728053">
                <a:moveTo>
                  <a:pt x="0" y="0"/>
                </a:moveTo>
                <a:lnTo>
                  <a:pt x="769410" y="0"/>
                </a:lnTo>
                <a:lnTo>
                  <a:pt x="769410" y="728054"/>
                </a:lnTo>
                <a:lnTo>
                  <a:pt x="0" y="7280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21" name="Group 21"/>
          <p:cNvGrpSpPr/>
          <p:nvPr/>
        </p:nvGrpSpPr>
        <p:grpSpPr>
          <a:xfrm rot="-5400000">
            <a:off x="2807800" y="2443465"/>
            <a:ext cx="675430" cy="5464897"/>
            <a:chOff x="0" y="0"/>
            <a:chExt cx="177891" cy="1439314"/>
          </a:xfrm>
        </p:grpSpPr>
        <p:sp>
          <p:nvSpPr>
            <p:cNvPr id="22" name="Freeform 22"/>
            <p:cNvSpPr/>
            <p:nvPr/>
          </p:nvSpPr>
          <p:spPr>
            <a:xfrm>
              <a:off x="0" y="0"/>
              <a:ext cx="177891" cy="1439314"/>
            </a:xfrm>
            <a:custGeom>
              <a:avLst/>
              <a:gdLst/>
              <a:ahLst/>
              <a:cxnLst/>
              <a:rect l="l" t="t" r="r" b="b"/>
              <a:pathLst>
                <a:path w="177891" h="1439314">
                  <a:moveTo>
                    <a:pt x="0" y="0"/>
                  </a:moveTo>
                  <a:lnTo>
                    <a:pt x="177891" y="0"/>
                  </a:lnTo>
                  <a:lnTo>
                    <a:pt x="177891" y="1439314"/>
                  </a:lnTo>
                  <a:lnTo>
                    <a:pt x="0" y="1439314"/>
                  </a:lnTo>
                  <a:close/>
                </a:path>
              </a:pathLst>
            </a:custGeom>
            <a:solidFill>
              <a:srgbClr val="73ADD8"/>
            </a:solidFill>
            <a:ln w="38100" cap="sq">
              <a:solidFill>
                <a:srgbClr val="FFFFFF"/>
              </a:solidFill>
              <a:prstDash val="solid"/>
              <a:miter/>
            </a:ln>
          </p:spPr>
          <p:txBody>
            <a:bodyPr/>
            <a:lstStyle/>
            <a:p>
              <a:endParaRPr lang="en-US"/>
            </a:p>
          </p:txBody>
        </p:sp>
        <p:sp>
          <p:nvSpPr>
            <p:cNvPr id="23" name="TextBox 23"/>
            <p:cNvSpPr txBox="1"/>
            <p:nvPr/>
          </p:nvSpPr>
          <p:spPr>
            <a:xfrm>
              <a:off x="0" y="47625"/>
              <a:ext cx="177891" cy="1391689"/>
            </a:xfrm>
            <a:prstGeom prst="rect">
              <a:avLst/>
            </a:prstGeom>
          </p:spPr>
          <p:txBody>
            <a:bodyPr lIns="50800" tIns="50800" rIns="50800" bIns="50800" rtlCol="0" anchor="ctr"/>
            <a:lstStyle/>
            <a:p>
              <a:pPr algn="ctr">
                <a:lnSpc>
                  <a:spcPts val="2331"/>
                </a:lnSpc>
              </a:pPr>
              <a:endParaRPr/>
            </a:p>
          </p:txBody>
        </p:sp>
      </p:grpSp>
      <p:sp>
        <p:nvSpPr>
          <p:cNvPr id="24" name="Freeform 24"/>
          <p:cNvSpPr/>
          <p:nvPr/>
        </p:nvSpPr>
        <p:spPr>
          <a:xfrm>
            <a:off x="543859" y="6253403"/>
            <a:ext cx="720237" cy="720237"/>
          </a:xfrm>
          <a:custGeom>
            <a:avLst/>
            <a:gdLst/>
            <a:ahLst/>
            <a:cxnLst/>
            <a:rect l="l" t="t" r="r" b="b"/>
            <a:pathLst>
              <a:path w="720237" h="720237">
                <a:moveTo>
                  <a:pt x="0" y="0"/>
                </a:moveTo>
                <a:lnTo>
                  <a:pt x="720237" y="0"/>
                </a:lnTo>
                <a:lnTo>
                  <a:pt x="720237" y="720237"/>
                </a:lnTo>
                <a:lnTo>
                  <a:pt x="0" y="7202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Freeform 25"/>
          <p:cNvSpPr/>
          <p:nvPr/>
        </p:nvSpPr>
        <p:spPr>
          <a:xfrm>
            <a:off x="2546072" y="6206617"/>
            <a:ext cx="824299" cy="813808"/>
          </a:xfrm>
          <a:custGeom>
            <a:avLst/>
            <a:gdLst/>
            <a:ahLst/>
            <a:cxnLst/>
            <a:rect l="l" t="t" r="r" b="b"/>
            <a:pathLst>
              <a:path w="824299" h="813808">
                <a:moveTo>
                  <a:pt x="0" y="0"/>
                </a:moveTo>
                <a:lnTo>
                  <a:pt x="824299" y="0"/>
                </a:lnTo>
                <a:lnTo>
                  <a:pt x="824299" y="813809"/>
                </a:lnTo>
                <a:lnTo>
                  <a:pt x="0" y="81380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6" name="Freeform 26"/>
          <p:cNvSpPr/>
          <p:nvPr/>
        </p:nvSpPr>
        <p:spPr>
          <a:xfrm>
            <a:off x="4656246" y="6206617"/>
            <a:ext cx="913236" cy="689078"/>
          </a:xfrm>
          <a:custGeom>
            <a:avLst/>
            <a:gdLst/>
            <a:ahLst/>
            <a:cxnLst/>
            <a:rect l="l" t="t" r="r" b="b"/>
            <a:pathLst>
              <a:path w="913236" h="689078">
                <a:moveTo>
                  <a:pt x="0" y="0"/>
                </a:moveTo>
                <a:lnTo>
                  <a:pt x="913236" y="0"/>
                </a:lnTo>
                <a:lnTo>
                  <a:pt x="913236" y="689078"/>
                </a:lnTo>
                <a:lnTo>
                  <a:pt x="0" y="68907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7"/>
          <p:cNvGrpSpPr/>
          <p:nvPr/>
        </p:nvGrpSpPr>
        <p:grpSpPr>
          <a:xfrm rot="-5400000">
            <a:off x="5231767" y="292108"/>
            <a:ext cx="675430" cy="5464897"/>
            <a:chOff x="0" y="0"/>
            <a:chExt cx="177891" cy="1439314"/>
          </a:xfrm>
        </p:grpSpPr>
        <p:sp>
          <p:nvSpPr>
            <p:cNvPr id="28" name="Freeform 28"/>
            <p:cNvSpPr/>
            <p:nvPr/>
          </p:nvSpPr>
          <p:spPr>
            <a:xfrm>
              <a:off x="0" y="0"/>
              <a:ext cx="177891" cy="1439314"/>
            </a:xfrm>
            <a:custGeom>
              <a:avLst/>
              <a:gdLst/>
              <a:ahLst/>
              <a:cxnLst/>
              <a:rect l="l" t="t" r="r" b="b"/>
              <a:pathLst>
                <a:path w="177891" h="1439314">
                  <a:moveTo>
                    <a:pt x="0" y="0"/>
                  </a:moveTo>
                  <a:lnTo>
                    <a:pt x="177891" y="0"/>
                  </a:lnTo>
                  <a:lnTo>
                    <a:pt x="177891" y="1439314"/>
                  </a:lnTo>
                  <a:lnTo>
                    <a:pt x="0" y="1439314"/>
                  </a:lnTo>
                  <a:close/>
                </a:path>
              </a:pathLst>
            </a:custGeom>
            <a:solidFill>
              <a:srgbClr val="73ADD8"/>
            </a:solidFill>
            <a:ln w="38100" cap="sq">
              <a:solidFill>
                <a:srgbClr val="FFFFFF"/>
              </a:solidFill>
              <a:prstDash val="solid"/>
              <a:miter/>
            </a:ln>
          </p:spPr>
          <p:txBody>
            <a:bodyPr/>
            <a:lstStyle/>
            <a:p>
              <a:endParaRPr lang="en-US"/>
            </a:p>
          </p:txBody>
        </p:sp>
        <p:sp>
          <p:nvSpPr>
            <p:cNvPr id="29" name="TextBox 29"/>
            <p:cNvSpPr txBox="1"/>
            <p:nvPr/>
          </p:nvSpPr>
          <p:spPr>
            <a:xfrm>
              <a:off x="0" y="47625"/>
              <a:ext cx="177891" cy="1391689"/>
            </a:xfrm>
            <a:prstGeom prst="rect">
              <a:avLst/>
            </a:prstGeom>
          </p:spPr>
          <p:txBody>
            <a:bodyPr lIns="50800" tIns="50800" rIns="50800" bIns="50800" rtlCol="0" anchor="ctr"/>
            <a:lstStyle/>
            <a:p>
              <a:pPr algn="ctr">
                <a:lnSpc>
                  <a:spcPts val="2331"/>
                </a:lnSpc>
              </a:pPr>
              <a:endParaRPr/>
            </a:p>
          </p:txBody>
        </p:sp>
      </p:grpSp>
      <p:sp>
        <p:nvSpPr>
          <p:cNvPr id="30" name="Freeform 30"/>
          <p:cNvSpPr/>
          <p:nvPr/>
        </p:nvSpPr>
        <p:spPr>
          <a:xfrm>
            <a:off x="6296043" y="3574560"/>
            <a:ext cx="718759" cy="372448"/>
          </a:xfrm>
          <a:custGeom>
            <a:avLst/>
            <a:gdLst/>
            <a:ahLst/>
            <a:cxnLst/>
            <a:rect l="l" t="t" r="r" b="b"/>
            <a:pathLst>
              <a:path w="718759" h="372448">
                <a:moveTo>
                  <a:pt x="0" y="0"/>
                </a:moveTo>
                <a:lnTo>
                  <a:pt x="718760" y="0"/>
                </a:lnTo>
                <a:lnTo>
                  <a:pt x="718760" y="372448"/>
                </a:lnTo>
                <a:lnTo>
                  <a:pt x="0" y="37244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Freeform 31"/>
          <p:cNvSpPr/>
          <p:nvPr/>
        </p:nvSpPr>
        <p:spPr>
          <a:xfrm>
            <a:off x="6296043" y="4179257"/>
            <a:ext cx="667682" cy="455237"/>
          </a:xfrm>
          <a:custGeom>
            <a:avLst/>
            <a:gdLst/>
            <a:ahLst/>
            <a:cxnLst/>
            <a:rect l="l" t="t" r="r" b="b"/>
            <a:pathLst>
              <a:path w="667682" h="455237">
                <a:moveTo>
                  <a:pt x="0" y="0"/>
                </a:moveTo>
                <a:lnTo>
                  <a:pt x="667682" y="0"/>
                </a:lnTo>
                <a:lnTo>
                  <a:pt x="667682" y="455237"/>
                </a:lnTo>
                <a:lnTo>
                  <a:pt x="0" y="45523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32" name="Group 32"/>
          <p:cNvGrpSpPr/>
          <p:nvPr/>
        </p:nvGrpSpPr>
        <p:grpSpPr>
          <a:xfrm rot="-5400000">
            <a:off x="12182089" y="292108"/>
            <a:ext cx="675430" cy="5464897"/>
            <a:chOff x="0" y="0"/>
            <a:chExt cx="177891" cy="1439314"/>
          </a:xfrm>
        </p:grpSpPr>
        <p:sp>
          <p:nvSpPr>
            <p:cNvPr id="33" name="Freeform 33"/>
            <p:cNvSpPr/>
            <p:nvPr/>
          </p:nvSpPr>
          <p:spPr>
            <a:xfrm>
              <a:off x="0" y="0"/>
              <a:ext cx="177891" cy="1439314"/>
            </a:xfrm>
            <a:custGeom>
              <a:avLst/>
              <a:gdLst/>
              <a:ahLst/>
              <a:cxnLst/>
              <a:rect l="l" t="t" r="r" b="b"/>
              <a:pathLst>
                <a:path w="177891" h="1439314">
                  <a:moveTo>
                    <a:pt x="0" y="0"/>
                  </a:moveTo>
                  <a:lnTo>
                    <a:pt x="177891" y="0"/>
                  </a:lnTo>
                  <a:lnTo>
                    <a:pt x="177891" y="1439314"/>
                  </a:lnTo>
                  <a:lnTo>
                    <a:pt x="0" y="1439314"/>
                  </a:lnTo>
                  <a:close/>
                </a:path>
              </a:pathLst>
            </a:custGeom>
            <a:solidFill>
              <a:srgbClr val="73ADD8"/>
            </a:solidFill>
            <a:ln w="38100" cap="sq">
              <a:solidFill>
                <a:srgbClr val="FFFFFF"/>
              </a:solidFill>
              <a:prstDash val="solid"/>
              <a:miter/>
            </a:ln>
          </p:spPr>
          <p:txBody>
            <a:bodyPr/>
            <a:lstStyle/>
            <a:p>
              <a:endParaRPr lang="en-US"/>
            </a:p>
          </p:txBody>
        </p:sp>
        <p:sp>
          <p:nvSpPr>
            <p:cNvPr id="34" name="TextBox 34"/>
            <p:cNvSpPr txBox="1"/>
            <p:nvPr/>
          </p:nvSpPr>
          <p:spPr>
            <a:xfrm>
              <a:off x="0" y="47625"/>
              <a:ext cx="177891" cy="1391689"/>
            </a:xfrm>
            <a:prstGeom prst="rect">
              <a:avLst/>
            </a:prstGeom>
          </p:spPr>
          <p:txBody>
            <a:bodyPr lIns="50800" tIns="50800" rIns="50800" bIns="50800" rtlCol="0" anchor="ctr"/>
            <a:lstStyle/>
            <a:p>
              <a:pPr algn="ctr">
                <a:lnSpc>
                  <a:spcPts val="2331"/>
                </a:lnSpc>
              </a:pPr>
              <a:endParaRPr/>
            </a:p>
          </p:txBody>
        </p:sp>
      </p:grpSp>
      <p:sp>
        <p:nvSpPr>
          <p:cNvPr id="35" name="Freeform 35"/>
          <p:cNvSpPr/>
          <p:nvPr/>
        </p:nvSpPr>
        <p:spPr>
          <a:xfrm>
            <a:off x="16046887" y="2670548"/>
            <a:ext cx="1161336" cy="1040979"/>
          </a:xfrm>
          <a:custGeom>
            <a:avLst/>
            <a:gdLst/>
            <a:ahLst/>
            <a:cxnLst/>
            <a:rect l="l" t="t" r="r" b="b"/>
            <a:pathLst>
              <a:path w="1161336" h="1040979">
                <a:moveTo>
                  <a:pt x="0" y="0"/>
                </a:moveTo>
                <a:lnTo>
                  <a:pt x="1161336" y="0"/>
                </a:lnTo>
                <a:lnTo>
                  <a:pt x="1161336" y="1040979"/>
                </a:lnTo>
                <a:lnTo>
                  <a:pt x="0" y="104097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36" name="Group 36"/>
          <p:cNvGrpSpPr/>
          <p:nvPr/>
        </p:nvGrpSpPr>
        <p:grpSpPr>
          <a:xfrm rot="-5400000">
            <a:off x="15160877" y="4973507"/>
            <a:ext cx="675430" cy="5464897"/>
            <a:chOff x="0" y="0"/>
            <a:chExt cx="177891" cy="1439314"/>
          </a:xfrm>
        </p:grpSpPr>
        <p:sp>
          <p:nvSpPr>
            <p:cNvPr id="37" name="Freeform 37"/>
            <p:cNvSpPr/>
            <p:nvPr/>
          </p:nvSpPr>
          <p:spPr>
            <a:xfrm>
              <a:off x="0" y="0"/>
              <a:ext cx="177891" cy="1439314"/>
            </a:xfrm>
            <a:custGeom>
              <a:avLst/>
              <a:gdLst/>
              <a:ahLst/>
              <a:cxnLst/>
              <a:rect l="l" t="t" r="r" b="b"/>
              <a:pathLst>
                <a:path w="177891" h="1439314">
                  <a:moveTo>
                    <a:pt x="0" y="0"/>
                  </a:moveTo>
                  <a:lnTo>
                    <a:pt x="177891" y="0"/>
                  </a:lnTo>
                  <a:lnTo>
                    <a:pt x="177891" y="1439314"/>
                  </a:lnTo>
                  <a:lnTo>
                    <a:pt x="0" y="1439314"/>
                  </a:lnTo>
                  <a:close/>
                </a:path>
              </a:pathLst>
            </a:custGeom>
            <a:solidFill>
              <a:srgbClr val="73ADD8"/>
            </a:solidFill>
            <a:ln w="38100" cap="sq">
              <a:solidFill>
                <a:srgbClr val="FFFFFF"/>
              </a:solidFill>
              <a:prstDash val="solid"/>
              <a:miter/>
            </a:ln>
          </p:spPr>
          <p:txBody>
            <a:bodyPr/>
            <a:lstStyle/>
            <a:p>
              <a:endParaRPr lang="en-US"/>
            </a:p>
          </p:txBody>
        </p:sp>
        <p:sp>
          <p:nvSpPr>
            <p:cNvPr id="38" name="TextBox 38"/>
            <p:cNvSpPr txBox="1"/>
            <p:nvPr/>
          </p:nvSpPr>
          <p:spPr>
            <a:xfrm>
              <a:off x="0" y="47625"/>
              <a:ext cx="177891" cy="1391689"/>
            </a:xfrm>
            <a:prstGeom prst="rect">
              <a:avLst/>
            </a:prstGeom>
          </p:spPr>
          <p:txBody>
            <a:bodyPr lIns="50800" tIns="50800" rIns="50800" bIns="50800" rtlCol="0" anchor="ctr"/>
            <a:lstStyle/>
            <a:p>
              <a:pPr algn="ctr">
                <a:lnSpc>
                  <a:spcPts val="2331"/>
                </a:lnSpc>
              </a:pPr>
              <a:endParaRPr/>
            </a:p>
          </p:txBody>
        </p:sp>
      </p:grpSp>
      <p:sp>
        <p:nvSpPr>
          <p:cNvPr id="39" name="AutoShape 39"/>
          <p:cNvSpPr/>
          <p:nvPr/>
        </p:nvSpPr>
        <p:spPr>
          <a:xfrm flipV="1">
            <a:off x="13369228" y="9483054"/>
            <a:ext cx="1268970" cy="2196"/>
          </a:xfrm>
          <a:prstGeom prst="line">
            <a:avLst/>
          </a:prstGeom>
          <a:ln w="95250" cap="flat">
            <a:solidFill>
              <a:srgbClr val="156669"/>
            </a:solidFill>
            <a:prstDash val="solid"/>
            <a:headEnd type="arrow" w="med" len="sm"/>
            <a:tailEnd type="arrow" w="med" len="sm"/>
          </a:ln>
        </p:spPr>
        <p:txBody>
          <a:bodyPr/>
          <a:lstStyle/>
          <a:p>
            <a:endParaRPr lang="en-US"/>
          </a:p>
        </p:txBody>
      </p:sp>
      <p:sp>
        <p:nvSpPr>
          <p:cNvPr id="40" name="Freeform 40"/>
          <p:cNvSpPr/>
          <p:nvPr/>
        </p:nvSpPr>
        <p:spPr>
          <a:xfrm>
            <a:off x="16441510" y="9032071"/>
            <a:ext cx="599275" cy="764735"/>
          </a:xfrm>
          <a:custGeom>
            <a:avLst/>
            <a:gdLst/>
            <a:ahLst/>
            <a:cxnLst/>
            <a:rect l="l" t="t" r="r" b="b"/>
            <a:pathLst>
              <a:path w="599275" h="764735">
                <a:moveTo>
                  <a:pt x="0" y="0"/>
                </a:moveTo>
                <a:lnTo>
                  <a:pt x="599275" y="0"/>
                </a:lnTo>
                <a:lnTo>
                  <a:pt x="599275" y="764736"/>
                </a:lnTo>
                <a:lnTo>
                  <a:pt x="0" y="76473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41" name="Group 41"/>
          <p:cNvGrpSpPr/>
          <p:nvPr/>
        </p:nvGrpSpPr>
        <p:grpSpPr>
          <a:xfrm rot="-5400000">
            <a:off x="14736659" y="2377249"/>
            <a:ext cx="675430" cy="5464897"/>
            <a:chOff x="0" y="0"/>
            <a:chExt cx="177891" cy="1439314"/>
          </a:xfrm>
        </p:grpSpPr>
        <p:sp>
          <p:nvSpPr>
            <p:cNvPr id="42" name="Freeform 42"/>
            <p:cNvSpPr/>
            <p:nvPr/>
          </p:nvSpPr>
          <p:spPr>
            <a:xfrm>
              <a:off x="0" y="0"/>
              <a:ext cx="177891" cy="1439314"/>
            </a:xfrm>
            <a:custGeom>
              <a:avLst/>
              <a:gdLst/>
              <a:ahLst/>
              <a:cxnLst/>
              <a:rect l="l" t="t" r="r" b="b"/>
              <a:pathLst>
                <a:path w="177891" h="1439314">
                  <a:moveTo>
                    <a:pt x="0" y="0"/>
                  </a:moveTo>
                  <a:lnTo>
                    <a:pt x="177891" y="0"/>
                  </a:lnTo>
                  <a:lnTo>
                    <a:pt x="177891" y="1439314"/>
                  </a:lnTo>
                  <a:lnTo>
                    <a:pt x="0" y="1439314"/>
                  </a:lnTo>
                  <a:close/>
                </a:path>
              </a:pathLst>
            </a:custGeom>
            <a:solidFill>
              <a:srgbClr val="73ADD8"/>
            </a:solidFill>
            <a:ln w="38100" cap="sq">
              <a:solidFill>
                <a:srgbClr val="FFFFFF"/>
              </a:solidFill>
              <a:prstDash val="solid"/>
              <a:miter/>
            </a:ln>
          </p:spPr>
          <p:txBody>
            <a:bodyPr/>
            <a:lstStyle/>
            <a:p>
              <a:endParaRPr lang="en-US"/>
            </a:p>
          </p:txBody>
        </p:sp>
        <p:sp>
          <p:nvSpPr>
            <p:cNvPr id="43" name="TextBox 43"/>
            <p:cNvSpPr txBox="1"/>
            <p:nvPr/>
          </p:nvSpPr>
          <p:spPr>
            <a:xfrm>
              <a:off x="0" y="47625"/>
              <a:ext cx="177891" cy="1391689"/>
            </a:xfrm>
            <a:prstGeom prst="rect">
              <a:avLst/>
            </a:prstGeom>
          </p:spPr>
          <p:txBody>
            <a:bodyPr lIns="50800" tIns="50800" rIns="50800" bIns="50800" rtlCol="0" anchor="ctr"/>
            <a:lstStyle/>
            <a:p>
              <a:pPr algn="ctr">
                <a:lnSpc>
                  <a:spcPts val="2331"/>
                </a:lnSpc>
              </a:pPr>
              <a:endParaRPr/>
            </a:p>
          </p:txBody>
        </p:sp>
      </p:grpSp>
      <p:sp>
        <p:nvSpPr>
          <p:cNvPr id="44" name="Freeform 44"/>
          <p:cNvSpPr/>
          <p:nvPr/>
        </p:nvSpPr>
        <p:spPr>
          <a:xfrm>
            <a:off x="12894170" y="5988934"/>
            <a:ext cx="1256269" cy="1256269"/>
          </a:xfrm>
          <a:custGeom>
            <a:avLst/>
            <a:gdLst/>
            <a:ahLst/>
            <a:cxnLst/>
            <a:rect l="l" t="t" r="r" b="b"/>
            <a:pathLst>
              <a:path w="1256269" h="1256269">
                <a:moveTo>
                  <a:pt x="0" y="0"/>
                </a:moveTo>
                <a:lnTo>
                  <a:pt x="1256268" y="0"/>
                </a:lnTo>
                <a:lnTo>
                  <a:pt x="1256268" y="1256269"/>
                </a:lnTo>
                <a:lnTo>
                  <a:pt x="0" y="125626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45" name="TextBox 45"/>
          <p:cNvSpPr txBox="1"/>
          <p:nvPr/>
        </p:nvSpPr>
        <p:spPr>
          <a:xfrm>
            <a:off x="316833" y="214153"/>
            <a:ext cx="15386458" cy="2015488"/>
          </a:xfrm>
          <a:prstGeom prst="rect">
            <a:avLst/>
          </a:prstGeom>
        </p:spPr>
        <p:txBody>
          <a:bodyPr lIns="0" tIns="0" rIns="0" bIns="0" rtlCol="0" anchor="t">
            <a:spAutoFit/>
          </a:bodyPr>
          <a:lstStyle/>
          <a:p>
            <a:pPr marL="0" lvl="0" indent="0" algn="l">
              <a:lnSpc>
                <a:spcPts val="7679"/>
              </a:lnSpc>
            </a:pPr>
            <a:r>
              <a:rPr lang="en-US" sz="7999" spc="-767">
                <a:solidFill>
                  <a:srgbClr val="156669"/>
                </a:solidFill>
                <a:latin typeface="Public Sans"/>
              </a:rPr>
              <a:t>International Research on the Pandemic’s Impact on PEH</a:t>
            </a:r>
          </a:p>
        </p:txBody>
      </p:sp>
      <p:sp>
        <p:nvSpPr>
          <p:cNvPr id="46" name="TextBox 46"/>
          <p:cNvSpPr txBox="1"/>
          <p:nvPr/>
        </p:nvSpPr>
        <p:spPr>
          <a:xfrm>
            <a:off x="686063" y="7398933"/>
            <a:ext cx="4378141" cy="547370"/>
          </a:xfrm>
          <a:prstGeom prst="rect">
            <a:avLst/>
          </a:prstGeom>
        </p:spPr>
        <p:txBody>
          <a:bodyPr wrap="square" lIns="0" tIns="0" rIns="0" bIns="0" rtlCol="0" anchor="t">
            <a:spAutoFit/>
          </a:bodyPr>
          <a:lstStyle/>
          <a:p>
            <a:pPr algn="ctr">
              <a:lnSpc>
                <a:spcPts val="4480"/>
              </a:lnSpc>
              <a:spcBef>
                <a:spcPct val="0"/>
              </a:spcBef>
            </a:pPr>
            <a:r>
              <a:rPr lang="en-US" sz="3200" spc="-307" dirty="0">
                <a:solidFill>
                  <a:srgbClr val="FBF6F1"/>
                </a:solidFill>
                <a:latin typeface="Public Sans Bold"/>
              </a:rPr>
              <a:t>What are the risk factors?</a:t>
            </a:r>
          </a:p>
        </p:txBody>
      </p:sp>
      <p:sp>
        <p:nvSpPr>
          <p:cNvPr id="47" name="TextBox 47"/>
          <p:cNvSpPr txBox="1"/>
          <p:nvPr/>
        </p:nvSpPr>
        <p:spPr>
          <a:xfrm>
            <a:off x="4674857" y="8232975"/>
            <a:ext cx="1103259" cy="711200"/>
          </a:xfrm>
          <a:prstGeom prst="rect">
            <a:avLst/>
          </a:prstGeom>
        </p:spPr>
        <p:txBody>
          <a:bodyPr wrap="square" lIns="0" tIns="0" rIns="0" bIns="0" rtlCol="0" anchor="t">
            <a:spAutoFit/>
          </a:bodyPr>
          <a:lstStyle/>
          <a:p>
            <a:pPr algn="ctr">
              <a:lnSpc>
                <a:spcPts val="2800"/>
              </a:lnSpc>
            </a:pPr>
            <a:r>
              <a:rPr lang="en-US" sz="2000" spc="-192" dirty="0">
                <a:solidFill>
                  <a:srgbClr val="156669"/>
                </a:solidFill>
                <a:latin typeface="Public Sans Bold"/>
              </a:rPr>
              <a:t>Living</a:t>
            </a:r>
          </a:p>
          <a:p>
            <a:pPr algn="ctr">
              <a:lnSpc>
                <a:spcPts val="2800"/>
              </a:lnSpc>
              <a:spcBef>
                <a:spcPct val="0"/>
              </a:spcBef>
            </a:pPr>
            <a:r>
              <a:rPr lang="en-US" sz="2000" spc="-192" dirty="0">
                <a:solidFill>
                  <a:srgbClr val="156669"/>
                </a:solidFill>
                <a:latin typeface="Public Sans Bold"/>
              </a:rPr>
              <a:t>Situation</a:t>
            </a:r>
          </a:p>
        </p:txBody>
      </p:sp>
      <p:sp>
        <p:nvSpPr>
          <p:cNvPr id="48" name="TextBox 48"/>
          <p:cNvSpPr txBox="1"/>
          <p:nvPr/>
        </p:nvSpPr>
        <p:spPr>
          <a:xfrm>
            <a:off x="413067" y="8270950"/>
            <a:ext cx="415290" cy="358775"/>
          </a:xfrm>
          <a:prstGeom prst="rect">
            <a:avLst/>
          </a:prstGeom>
        </p:spPr>
        <p:txBody>
          <a:bodyPr lIns="0" tIns="0" rIns="0" bIns="0" rtlCol="0" anchor="t">
            <a:spAutoFit/>
          </a:bodyPr>
          <a:lstStyle/>
          <a:p>
            <a:pPr algn="ctr">
              <a:lnSpc>
                <a:spcPts val="2800"/>
              </a:lnSpc>
              <a:spcBef>
                <a:spcPct val="0"/>
              </a:spcBef>
            </a:pPr>
            <a:r>
              <a:rPr lang="en-US" sz="2000" spc="-192">
                <a:solidFill>
                  <a:srgbClr val="156669"/>
                </a:solidFill>
                <a:latin typeface="Public Sans Bold"/>
              </a:rPr>
              <a:t>Age</a:t>
            </a:r>
          </a:p>
        </p:txBody>
      </p:sp>
      <p:sp>
        <p:nvSpPr>
          <p:cNvPr id="49" name="TextBox 49"/>
          <p:cNvSpPr txBox="1"/>
          <p:nvPr/>
        </p:nvSpPr>
        <p:spPr>
          <a:xfrm>
            <a:off x="1981946" y="8245550"/>
            <a:ext cx="1732441" cy="711200"/>
          </a:xfrm>
          <a:prstGeom prst="rect">
            <a:avLst/>
          </a:prstGeom>
        </p:spPr>
        <p:txBody>
          <a:bodyPr wrap="square" lIns="0" tIns="0" rIns="0" bIns="0" rtlCol="0" anchor="t">
            <a:spAutoFit/>
          </a:bodyPr>
          <a:lstStyle/>
          <a:p>
            <a:pPr algn="ctr">
              <a:lnSpc>
                <a:spcPts val="2800"/>
              </a:lnSpc>
            </a:pPr>
            <a:r>
              <a:rPr lang="en-US" sz="2000" spc="-192" dirty="0">
                <a:solidFill>
                  <a:srgbClr val="156669"/>
                </a:solidFill>
                <a:latin typeface="Public Sans Bold"/>
              </a:rPr>
              <a:t>Heart or Kidney</a:t>
            </a:r>
          </a:p>
          <a:p>
            <a:pPr algn="ctr">
              <a:lnSpc>
                <a:spcPts val="2800"/>
              </a:lnSpc>
              <a:spcBef>
                <a:spcPct val="0"/>
              </a:spcBef>
            </a:pPr>
            <a:r>
              <a:rPr lang="en-US" sz="2000" spc="-192" dirty="0">
                <a:solidFill>
                  <a:srgbClr val="156669"/>
                </a:solidFill>
                <a:latin typeface="Public Sans Bold"/>
              </a:rPr>
              <a:t>Disease</a:t>
            </a:r>
          </a:p>
        </p:txBody>
      </p:sp>
      <p:sp>
        <p:nvSpPr>
          <p:cNvPr id="50" name="TextBox 50"/>
          <p:cNvSpPr txBox="1"/>
          <p:nvPr/>
        </p:nvSpPr>
        <p:spPr>
          <a:xfrm>
            <a:off x="1333341" y="4903008"/>
            <a:ext cx="3507284" cy="547370"/>
          </a:xfrm>
          <a:prstGeom prst="rect">
            <a:avLst/>
          </a:prstGeom>
        </p:spPr>
        <p:txBody>
          <a:bodyPr wrap="square" lIns="0" tIns="0" rIns="0" bIns="0" rtlCol="0" anchor="t">
            <a:spAutoFit/>
          </a:bodyPr>
          <a:lstStyle/>
          <a:p>
            <a:pPr algn="ctr">
              <a:lnSpc>
                <a:spcPts val="4480"/>
              </a:lnSpc>
              <a:spcBef>
                <a:spcPct val="0"/>
              </a:spcBef>
            </a:pPr>
            <a:r>
              <a:rPr lang="en-US" sz="3200" spc="-307" dirty="0">
                <a:solidFill>
                  <a:srgbClr val="FBF6F1"/>
                </a:solidFill>
                <a:latin typeface="Public Sans Bold"/>
              </a:rPr>
              <a:t>Difficult accessing:</a:t>
            </a:r>
          </a:p>
        </p:txBody>
      </p:sp>
      <p:sp>
        <p:nvSpPr>
          <p:cNvPr id="51" name="TextBox 51"/>
          <p:cNvSpPr txBox="1"/>
          <p:nvPr/>
        </p:nvSpPr>
        <p:spPr>
          <a:xfrm>
            <a:off x="107918" y="5761278"/>
            <a:ext cx="1584960" cy="358775"/>
          </a:xfrm>
          <a:prstGeom prst="rect">
            <a:avLst/>
          </a:prstGeom>
        </p:spPr>
        <p:txBody>
          <a:bodyPr lIns="0" tIns="0" rIns="0" bIns="0" rtlCol="0" anchor="t">
            <a:spAutoFit/>
          </a:bodyPr>
          <a:lstStyle/>
          <a:p>
            <a:pPr algn="ctr">
              <a:lnSpc>
                <a:spcPts val="2800"/>
              </a:lnSpc>
              <a:spcBef>
                <a:spcPct val="0"/>
              </a:spcBef>
            </a:pPr>
            <a:r>
              <a:rPr lang="en-US" sz="2000" spc="-192">
                <a:solidFill>
                  <a:srgbClr val="156669"/>
                </a:solidFill>
                <a:latin typeface="Public Sans Bold"/>
              </a:rPr>
              <a:t>Health Services </a:t>
            </a:r>
          </a:p>
        </p:txBody>
      </p:sp>
      <p:sp>
        <p:nvSpPr>
          <p:cNvPr id="52" name="TextBox 52"/>
          <p:cNvSpPr txBox="1"/>
          <p:nvPr/>
        </p:nvSpPr>
        <p:spPr>
          <a:xfrm>
            <a:off x="2077574" y="5776444"/>
            <a:ext cx="2005473"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Personal Hygiene</a:t>
            </a:r>
          </a:p>
        </p:txBody>
      </p:sp>
      <p:sp>
        <p:nvSpPr>
          <p:cNvPr id="53" name="TextBox 53"/>
          <p:cNvSpPr txBox="1"/>
          <p:nvPr/>
        </p:nvSpPr>
        <p:spPr>
          <a:xfrm>
            <a:off x="4720005" y="5775504"/>
            <a:ext cx="822450"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Food</a:t>
            </a:r>
          </a:p>
        </p:txBody>
      </p:sp>
      <p:sp>
        <p:nvSpPr>
          <p:cNvPr id="54" name="TextBox 54"/>
          <p:cNvSpPr txBox="1"/>
          <p:nvPr/>
        </p:nvSpPr>
        <p:spPr>
          <a:xfrm>
            <a:off x="4749271" y="2717534"/>
            <a:ext cx="1546772" cy="547370"/>
          </a:xfrm>
          <a:prstGeom prst="rect">
            <a:avLst/>
          </a:prstGeom>
        </p:spPr>
        <p:txBody>
          <a:bodyPr wrap="square" lIns="0" tIns="0" rIns="0" bIns="0" rtlCol="0" anchor="t">
            <a:spAutoFit/>
          </a:bodyPr>
          <a:lstStyle/>
          <a:p>
            <a:pPr algn="ctr">
              <a:lnSpc>
                <a:spcPts val="4480"/>
              </a:lnSpc>
              <a:spcBef>
                <a:spcPct val="0"/>
              </a:spcBef>
            </a:pPr>
            <a:r>
              <a:rPr lang="en-US" sz="3200" spc="-307" dirty="0">
                <a:solidFill>
                  <a:srgbClr val="FBF6F1"/>
                </a:solidFill>
                <a:latin typeface="Public Sans Bold"/>
              </a:rPr>
              <a:t>Housing</a:t>
            </a:r>
          </a:p>
        </p:txBody>
      </p:sp>
      <p:sp>
        <p:nvSpPr>
          <p:cNvPr id="55" name="TextBox 55"/>
          <p:cNvSpPr txBox="1"/>
          <p:nvPr/>
        </p:nvSpPr>
        <p:spPr>
          <a:xfrm>
            <a:off x="1355254" y="3588234"/>
            <a:ext cx="4816945"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Increase in people experiencing homelessness</a:t>
            </a:r>
          </a:p>
        </p:txBody>
      </p:sp>
      <p:sp>
        <p:nvSpPr>
          <p:cNvPr id="56" name="TextBox 56"/>
          <p:cNvSpPr txBox="1"/>
          <p:nvPr/>
        </p:nvSpPr>
        <p:spPr>
          <a:xfrm>
            <a:off x="3185540" y="4172970"/>
            <a:ext cx="2986659" cy="338993"/>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Improved housing supports</a:t>
            </a:r>
          </a:p>
        </p:txBody>
      </p:sp>
      <p:sp>
        <p:nvSpPr>
          <p:cNvPr id="57" name="TextBox 57"/>
          <p:cNvSpPr txBox="1"/>
          <p:nvPr/>
        </p:nvSpPr>
        <p:spPr>
          <a:xfrm>
            <a:off x="11024757" y="2733792"/>
            <a:ext cx="2923306" cy="547370"/>
          </a:xfrm>
          <a:prstGeom prst="rect">
            <a:avLst/>
          </a:prstGeom>
        </p:spPr>
        <p:txBody>
          <a:bodyPr wrap="square" lIns="0" tIns="0" rIns="0" bIns="0" rtlCol="0" anchor="t">
            <a:spAutoFit/>
          </a:bodyPr>
          <a:lstStyle/>
          <a:p>
            <a:pPr algn="ctr">
              <a:lnSpc>
                <a:spcPts val="4480"/>
              </a:lnSpc>
              <a:spcBef>
                <a:spcPct val="0"/>
              </a:spcBef>
            </a:pPr>
            <a:r>
              <a:rPr lang="en-US" sz="3200" spc="-307" dirty="0">
                <a:solidFill>
                  <a:srgbClr val="FBF6F1"/>
                </a:solidFill>
                <a:latin typeface="Public Sans Bold"/>
              </a:rPr>
              <a:t>Mental Health</a:t>
            </a:r>
          </a:p>
        </p:txBody>
      </p:sp>
      <p:sp>
        <p:nvSpPr>
          <p:cNvPr id="58" name="TextBox 58"/>
          <p:cNvSpPr txBox="1"/>
          <p:nvPr/>
        </p:nvSpPr>
        <p:spPr>
          <a:xfrm>
            <a:off x="9787355" y="3522084"/>
            <a:ext cx="4514659"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Increase in mental health issues in PEH overall</a:t>
            </a:r>
          </a:p>
        </p:txBody>
      </p:sp>
      <p:sp>
        <p:nvSpPr>
          <p:cNvPr id="59" name="TextBox 59"/>
          <p:cNvSpPr txBox="1"/>
          <p:nvPr/>
        </p:nvSpPr>
        <p:spPr>
          <a:xfrm>
            <a:off x="9732390" y="3956009"/>
            <a:ext cx="6895165"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Improved housing supports linked to better mental health outcomes</a:t>
            </a:r>
          </a:p>
        </p:txBody>
      </p:sp>
      <p:sp>
        <p:nvSpPr>
          <p:cNvPr id="60" name="TextBox 60"/>
          <p:cNvSpPr txBox="1"/>
          <p:nvPr/>
        </p:nvSpPr>
        <p:spPr>
          <a:xfrm>
            <a:off x="14012454" y="7444653"/>
            <a:ext cx="2957036" cy="527132"/>
          </a:xfrm>
          <a:prstGeom prst="rect">
            <a:avLst/>
          </a:prstGeom>
        </p:spPr>
        <p:txBody>
          <a:bodyPr wrap="square" lIns="0" tIns="0" rIns="0" bIns="0" rtlCol="0" anchor="t">
            <a:spAutoFit/>
          </a:bodyPr>
          <a:lstStyle/>
          <a:p>
            <a:pPr algn="ctr">
              <a:lnSpc>
                <a:spcPts val="4480"/>
              </a:lnSpc>
              <a:spcBef>
                <a:spcPct val="0"/>
              </a:spcBef>
            </a:pPr>
            <a:r>
              <a:rPr lang="en-US" sz="3200" spc="-307">
                <a:solidFill>
                  <a:srgbClr val="FBF6F1"/>
                </a:solidFill>
                <a:latin typeface="Public Sans Bold"/>
              </a:rPr>
              <a:t>Substance Use</a:t>
            </a:r>
          </a:p>
        </p:txBody>
      </p:sp>
      <p:sp>
        <p:nvSpPr>
          <p:cNvPr id="61" name="TextBox 61"/>
          <p:cNvSpPr txBox="1"/>
          <p:nvPr/>
        </p:nvSpPr>
        <p:spPr>
          <a:xfrm>
            <a:off x="12894170" y="8272522"/>
            <a:ext cx="2250580" cy="711200"/>
          </a:xfrm>
          <a:prstGeom prst="rect">
            <a:avLst/>
          </a:prstGeom>
        </p:spPr>
        <p:txBody>
          <a:bodyPr wrap="square" lIns="0" tIns="0" rIns="0" bIns="0" rtlCol="0" anchor="t">
            <a:spAutoFit/>
          </a:bodyPr>
          <a:lstStyle/>
          <a:p>
            <a:pPr algn="ctr">
              <a:lnSpc>
                <a:spcPts val="2800"/>
              </a:lnSpc>
            </a:pPr>
            <a:r>
              <a:rPr lang="en-US" sz="2000" spc="-192" dirty="0">
                <a:solidFill>
                  <a:srgbClr val="156669"/>
                </a:solidFill>
                <a:latin typeface="Public Sans Bold"/>
              </a:rPr>
              <a:t>Mixed results on levels</a:t>
            </a:r>
          </a:p>
          <a:p>
            <a:pPr algn="ctr">
              <a:lnSpc>
                <a:spcPts val="2800"/>
              </a:lnSpc>
              <a:spcBef>
                <a:spcPct val="0"/>
              </a:spcBef>
            </a:pPr>
            <a:r>
              <a:rPr lang="en-US" sz="2000" spc="-192" dirty="0">
                <a:solidFill>
                  <a:srgbClr val="156669"/>
                </a:solidFill>
                <a:latin typeface="Public Sans Bold"/>
              </a:rPr>
              <a:t>of substance use</a:t>
            </a:r>
          </a:p>
        </p:txBody>
      </p:sp>
      <p:sp>
        <p:nvSpPr>
          <p:cNvPr id="62" name="TextBox 62"/>
          <p:cNvSpPr txBox="1"/>
          <p:nvPr/>
        </p:nvSpPr>
        <p:spPr>
          <a:xfrm>
            <a:off x="15524863" y="8248925"/>
            <a:ext cx="2432568" cy="711200"/>
          </a:xfrm>
          <a:prstGeom prst="rect">
            <a:avLst/>
          </a:prstGeom>
        </p:spPr>
        <p:txBody>
          <a:bodyPr wrap="square" lIns="0" tIns="0" rIns="0" bIns="0" rtlCol="0" anchor="t">
            <a:spAutoFit/>
          </a:bodyPr>
          <a:lstStyle/>
          <a:p>
            <a:pPr algn="ctr">
              <a:lnSpc>
                <a:spcPts val="2800"/>
              </a:lnSpc>
            </a:pPr>
            <a:r>
              <a:rPr lang="en-US" sz="2000" spc="-192" dirty="0">
                <a:solidFill>
                  <a:srgbClr val="156669"/>
                </a:solidFill>
                <a:latin typeface="Public Sans Bold"/>
              </a:rPr>
              <a:t>Increased access </a:t>
            </a:r>
          </a:p>
          <a:p>
            <a:pPr algn="ctr">
              <a:lnSpc>
                <a:spcPts val="2800"/>
              </a:lnSpc>
              <a:spcBef>
                <a:spcPct val="0"/>
              </a:spcBef>
            </a:pPr>
            <a:r>
              <a:rPr lang="en-US" sz="2000" spc="-192" dirty="0">
                <a:solidFill>
                  <a:srgbClr val="156669"/>
                </a:solidFill>
                <a:latin typeface="Public Sans Bold"/>
              </a:rPr>
              <a:t>to treatment  for some</a:t>
            </a:r>
          </a:p>
        </p:txBody>
      </p:sp>
      <p:sp>
        <p:nvSpPr>
          <p:cNvPr id="63" name="TextBox 63"/>
          <p:cNvSpPr txBox="1"/>
          <p:nvPr/>
        </p:nvSpPr>
        <p:spPr>
          <a:xfrm>
            <a:off x="14061866" y="4833155"/>
            <a:ext cx="2085975" cy="527132"/>
          </a:xfrm>
          <a:prstGeom prst="rect">
            <a:avLst/>
          </a:prstGeom>
        </p:spPr>
        <p:txBody>
          <a:bodyPr wrap="square" lIns="0" tIns="0" rIns="0" bIns="0" rtlCol="0" anchor="t">
            <a:spAutoFit/>
          </a:bodyPr>
          <a:lstStyle/>
          <a:p>
            <a:pPr algn="ctr">
              <a:lnSpc>
                <a:spcPts val="4480"/>
              </a:lnSpc>
              <a:spcBef>
                <a:spcPct val="0"/>
              </a:spcBef>
            </a:pPr>
            <a:r>
              <a:rPr lang="en-US" sz="3200" spc="-307">
                <a:solidFill>
                  <a:srgbClr val="FBF6F1"/>
                </a:solidFill>
                <a:latin typeface="Public Sans Bold"/>
              </a:rPr>
              <a:t>Vaccination</a:t>
            </a:r>
          </a:p>
        </p:txBody>
      </p:sp>
      <p:sp>
        <p:nvSpPr>
          <p:cNvPr id="64" name="TextBox 64"/>
          <p:cNvSpPr txBox="1"/>
          <p:nvPr/>
        </p:nvSpPr>
        <p:spPr>
          <a:xfrm>
            <a:off x="12319583" y="5523612"/>
            <a:ext cx="2494514"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Vaccine acceptance at:</a:t>
            </a:r>
          </a:p>
        </p:txBody>
      </p:sp>
      <p:sp>
        <p:nvSpPr>
          <p:cNvPr id="65" name="TextBox 65"/>
          <p:cNvSpPr txBox="1"/>
          <p:nvPr/>
        </p:nvSpPr>
        <p:spPr>
          <a:xfrm>
            <a:off x="14873501" y="5523612"/>
            <a:ext cx="3246685" cy="328231"/>
          </a:xfrm>
          <a:prstGeom prst="rect">
            <a:avLst/>
          </a:prstGeom>
        </p:spPr>
        <p:txBody>
          <a:bodyPr wrap="square" lIns="0" tIns="0" rIns="0" bIns="0" rtlCol="0" anchor="t">
            <a:spAutoFit/>
          </a:bodyPr>
          <a:lstStyle/>
          <a:p>
            <a:pPr algn="ctr">
              <a:lnSpc>
                <a:spcPts val="2800"/>
              </a:lnSpc>
              <a:spcBef>
                <a:spcPct val="0"/>
              </a:spcBef>
            </a:pPr>
            <a:r>
              <a:rPr lang="en-US" sz="2000" spc="-192" dirty="0">
                <a:solidFill>
                  <a:srgbClr val="156669"/>
                </a:solidFill>
                <a:latin typeface="Public Sans Bold"/>
              </a:rPr>
              <a:t>Vaccine hesitancy higher in PEH</a:t>
            </a:r>
          </a:p>
        </p:txBody>
      </p:sp>
      <p:sp>
        <p:nvSpPr>
          <p:cNvPr id="66" name="TextBox 66"/>
          <p:cNvSpPr txBox="1"/>
          <p:nvPr/>
        </p:nvSpPr>
        <p:spPr>
          <a:xfrm>
            <a:off x="12940333" y="6421641"/>
            <a:ext cx="1128453" cy="383759"/>
          </a:xfrm>
          <a:prstGeom prst="rect">
            <a:avLst/>
          </a:prstGeom>
        </p:spPr>
        <p:txBody>
          <a:bodyPr wrap="square" lIns="0" tIns="0" rIns="0" bIns="0" rtlCol="0" anchor="t">
            <a:spAutoFit/>
          </a:bodyPr>
          <a:lstStyle/>
          <a:p>
            <a:pPr algn="ctr">
              <a:lnSpc>
                <a:spcPts val="3219"/>
              </a:lnSpc>
              <a:spcBef>
                <a:spcPct val="0"/>
              </a:spcBef>
            </a:pPr>
            <a:r>
              <a:rPr lang="en-US" sz="2299" spc="-220" dirty="0">
                <a:solidFill>
                  <a:srgbClr val="156669"/>
                </a:solidFill>
                <a:latin typeface="Public Sans Bold"/>
              </a:rPr>
              <a:t>56 - 64%</a:t>
            </a:r>
          </a:p>
        </p:txBody>
      </p:sp>
      <p:sp>
        <p:nvSpPr>
          <p:cNvPr id="67" name="Freeform 67"/>
          <p:cNvSpPr/>
          <p:nvPr/>
        </p:nvSpPr>
        <p:spPr>
          <a:xfrm>
            <a:off x="15893513" y="5969241"/>
            <a:ext cx="1256269" cy="1256269"/>
          </a:xfrm>
          <a:custGeom>
            <a:avLst/>
            <a:gdLst/>
            <a:ahLst/>
            <a:cxnLst/>
            <a:rect l="l" t="t" r="r" b="b"/>
            <a:pathLst>
              <a:path w="1256269" h="1256269">
                <a:moveTo>
                  <a:pt x="0" y="0"/>
                </a:moveTo>
                <a:lnTo>
                  <a:pt x="1256269" y="0"/>
                </a:lnTo>
                <a:lnTo>
                  <a:pt x="1256269" y="1256268"/>
                </a:lnTo>
                <a:lnTo>
                  <a:pt x="0" y="125626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68" name="TextBox 68"/>
          <p:cNvSpPr txBox="1"/>
          <p:nvPr/>
        </p:nvSpPr>
        <p:spPr>
          <a:xfrm>
            <a:off x="16242817" y="6315237"/>
            <a:ext cx="508052" cy="457626"/>
          </a:xfrm>
          <a:prstGeom prst="rect">
            <a:avLst/>
          </a:prstGeom>
        </p:spPr>
        <p:txBody>
          <a:bodyPr wrap="square" lIns="0" tIns="0" rIns="0" bIns="0" rtlCol="0" anchor="t">
            <a:spAutoFit/>
          </a:bodyPr>
          <a:lstStyle/>
          <a:p>
            <a:pPr algn="ctr">
              <a:lnSpc>
                <a:spcPts val="3919"/>
              </a:lnSpc>
              <a:spcBef>
                <a:spcPct val="0"/>
              </a:spcBef>
            </a:pPr>
            <a:r>
              <a:rPr lang="en-US" sz="2799" spc="-268" dirty="0">
                <a:solidFill>
                  <a:srgbClr val="156669"/>
                </a:solidFill>
                <a:latin typeface="Public Sans Bold"/>
              </a:rPr>
              <a:t>x7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sp>
        <p:nvSpPr>
          <p:cNvPr id="2" name="TextBox 2"/>
          <p:cNvSpPr txBox="1"/>
          <p:nvPr/>
        </p:nvSpPr>
        <p:spPr>
          <a:xfrm>
            <a:off x="800823" y="592456"/>
            <a:ext cx="7924800" cy="1043938"/>
          </a:xfrm>
          <a:prstGeom prst="rect">
            <a:avLst/>
          </a:prstGeom>
        </p:spPr>
        <p:txBody>
          <a:bodyPr lIns="0" tIns="0" rIns="0" bIns="0" rtlCol="0" anchor="t">
            <a:spAutoFit/>
          </a:bodyPr>
          <a:lstStyle/>
          <a:p>
            <a:pPr marL="0" lvl="0" indent="0" algn="l">
              <a:lnSpc>
                <a:spcPts val="7679"/>
              </a:lnSpc>
            </a:pPr>
            <a:r>
              <a:rPr lang="en-US" sz="7999" spc="-767" dirty="0">
                <a:solidFill>
                  <a:srgbClr val="FBF6F1"/>
                </a:solidFill>
                <a:latin typeface="Public Sans"/>
              </a:rPr>
              <a:t>Methods</a:t>
            </a:r>
          </a:p>
        </p:txBody>
      </p:sp>
      <p:sp>
        <p:nvSpPr>
          <p:cNvPr id="3" name="TextBox 3"/>
          <p:cNvSpPr txBox="1"/>
          <p:nvPr/>
        </p:nvSpPr>
        <p:spPr>
          <a:xfrm>
            <a:off x="609142" y="2068009"/>
            <a:ext cx="8128158" cy="2654829"/>
          </a:xfrm>
          <a:prstGeom prst="rect">
            <a:avLst/>
          </a:prstGeom>
        </p:spPr>
        <p:txBody>
          <a:bodyPr wrap="square" lIns="0" tIns="0" rIns="0" bIns="0" rtlCol="0" anchor="t">
            <a:spAutoFit/>
          </a:bodyPr>
          <a:lstStyle/>
          <a:p>
            <a:pPr marL="457200" indent="-457200">
              <a:lnSpc>
                <a:spcPts val="4238"/>
              </a:lnSpc>
              <a:buFont typeface="Arial" panose="020B0604020202020204" pitchFamily="34" charset="0"/>
              <a:buChar char="•"/>
            </a:pPr>
            <a:r>
              <a:rPr lang="en-US" sz="3200" dirty="0">
                <a:solidFill>
                  <a:srgbClr val="156669"/>
                </a:solidFill>
                <a:latin typeface="Agrandir Medium"/>
              </a:rPr>
              <a:t>The clinical data contained demographics, substance use, personal health, and COVID-19 related information of 2893 service users.</a:t>
            </a:r>
          </a:p>
          <a:p>
            <a:pPr algn="l">
              <a:lnSpc>
                <a:spcPts val="4238"/>
              </a:lnSpc>
            </a:pPr>
            <a:endParaRPr lang="en-US" sz="3200" dirty="0">
              <a:solidFill>
                <a:srgbClr val="156669"/>
              </a:solidFill>
              <a:latin typeface="Agrandir Medium"/>
            </a:endParaRPr>
          </a:p>
        </p:txBody>
      </p:sp>
      <p:grpSp>
        <p:nvGrpSpPr>
          <p:cNvPr id="4" name="Group 4"/>
          <p:cNvGrpSpPr/>
          <p:nvPr/>
        </p:nvGrpSpPr>
        <p:grpSpPr>
          <a:xfrm>
            <a:off x="9784783" y="1365020"/>
            <a:ext cx="7097287" cy="2434044"/>
            <a:chOff x="0" y="0"/>
            <a:chExt cx="2213460" cy="759115"/>
          </a:xfrm>
        </p:grpSpPr>
        <p:sp>
          <p:nvSpPr>
            <p:cNvPr id="5" name="Freeform 5"/>
            <p:cNvSpPr/>
            <p:nvPr/>
          </p:nvSpPr>
          <p:spPr>
            <a:xfrm>
              <a:off x="0" y="0"/>
              <a:ext cx="2213460" cy="759115"/>
            </a:xfrm>
            <a:custGeom>
              <a:avLst/>
              <a:gdLst/>
              <a:ahLst/>
              <a:cxnLst/>
              <a:rect l="l" t="t" r="r" b="b"/>
              <a:pathLst>
                <a:path w="2213460" h="759115">
                  <a:moveTo>
                    <a:pt x="16362" y="0"/>
                  </a:moveTo>
                  <a:lnTo>
                    <a:pt x="2197097" y="0"/>
                  </a:lnTo>
                  <a:cubicBezTo>
                    <a:pt x="2201437" y="0"/>
                    <a:pt x="2205599" y="1724"/>
                    <a:pt x="2208667" y="4792"/>
                  </a:cubicBezTo>
                  <a:cubicBezTo>
                    <a:pt x="2211736" y="7861"/>
                    <a:pt x="2213460" y="12023"/>
                    <a:pt x="2213460" y="16362"/>
                  </a:cubicBezTo>
                  <a:lnTo>
                    <a:pt x="2213460" y="742753"/>
                  </a:lnTo>
                  <a:cubicBezTo>
                    <a:pt x="2213460" y="747092"/>
                    <a:pt x="2211736" y="751254"/>
                    <a:pt x="2208667" y="754323"/>
                  </a:cubicBezTo>
                  <a:cubicBezTo>
                    <a:pt x="2205599" y="757391"/>
                    <a:pt x="2201437" y="759115"/>
                    <a:pt x="2197097" y="759115"/>
                  </a:cubicBezTo>
                  <a:lnTo>
                    <a:pt x="16362" y="759115"/>
                  </a:lnTo>
                  <a:cubicBezTo>
                    <a:pt x="12023" y="759115"/>
                    <a:pt x="7861" y="757391"/>
                    <a:pt x="4792" y="754323"/>
                  </a:cubicBezTo>
                  <a:cubicBezTo>
                    <a:pt x="1724" y="751254"/>
                    <a:pt x="0" y="747092"/>
                    <a:pt x="0" y="742753"/>
                  </a:cubicBezTo>
                  <a:lnTo>
                    <a:pt x="0" y="16362"/>
                  </a:lnTo>
                  <a:cubicBezTo>
                    <a:pt x="0" y="12023"/>
                    <a:pt x="1724" y="7861"/>
                    <a:pt x="4792" y="4792"/>
                  </a:cubicBezTo>
                  <a:cubicBezTo>
                    <a:pt x="7861" y="1724"/>
                    <a:pt x="12023" y="0"/>
                    <a:pt x="16362" y="0"/>
                  </a:cubicBezTo>
                  <a:close/>
                </a:path>
              </a:pathLst>
            </a:custGeom>
            <a:solidFill>
              <a:srgbClr val="FBF6F1"/>
            </a:solidFill>
            <a:ln w="9525" cap="sq">
              <a:solidFill>
                <a:srgbClr val="000000"/>
              </a:solidFill>
              <a:prstDash val="solid"/>
              <a:miter/>
            </a:ln>
          </p:spPr>
          <p:txBody>
            <a:bodyPr/>
            <a:lstStyle/>
            <a:p>
              <a:endParaRPr lang="en-US"/>
            </a:p>
          </p:txBody>
        </p:sp>
        <p:sp>
          <p:nvSpPr>
            <p:cNvPr id="6" name="TextBox 6"/>
            <p:cNvSpPr txBox="1"/>
            <p:nvPr/>
          </p:nvSpPr>
          <p:spPr>
            <a:xfrm>
              <a:off x="0" y="-38100"/>
              <a:ext cx="2213460" cy="79721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9784783" y="3925191"/>
            <a:ext cx="7097287" cy="2434044"/>
            <a:chOff x="0" y="0"/>
            <a:chExt cx="2213460" cy="759115"/>
          </a:xfrm>
        </p:grpSpPr>
        <p:sp>
          <p:nvSpPr>
            <p:cNvPr id="8" name="Freeform 8"/>
            <p:cNvSpPr/>
            <p:nvPr/>
          </p:nvSpPr>
          <p:spPr>
            <a:xfrm>
              <a:off x="0" y="0"/>
              <a:ext cx="2213460" cy="759115"/>
            </a:xfrm>
            <a:custGeom>
              <a:avLst/>
              <a:gdLst/>
              <a:ahLst/>
              <a:cxnLst/>
              <a:rect l="l" t="t" r="r" b="b"/>
              <a:pathLst>
                <a:path w="2213460" h="759115">
                  <a:moveTo>
                    <a:pt x="16362" y="0"/>
                  </a:moveTo>
                  <a:lnTo>
                    <a:pt x="2197097" y="0"/>
                  </a:lnTo>
                  <a:cubicBezTo>
                    <a:pt x="2201437" y="0"/>
                    <a:pt x="2205599" y="1724"/>
                    <a:pt x="2208667" y="4792"/>
                  </a:cubicBezTo>
                  <a:cubicBezTo>
                    <a:pt x="2211736" y="7861"/>
                    <a:pt x="2213460" y="12023"/>
                    <a:pt x="2213460" y="16362"/>
                  </a:cubicBezTo>
                  <a:lnTo>
                    <a:pt x="2213460" y="742753"/>
                  </a:lnTo>
                  <a:cubicBezTo>
                    <a:pt x="2213460" y="747092"/>
                    <a:pt x="2211736" y="751254"/>
                    <a:pt x="2208667" y="754323"/>
                  </a:cubicBezTo>
                  <a:cubicBezTo>
                    <a:pt x="2205599" y="757391"/>
                    <a:pt x="2201437" y="759115"/>
                    <a:pt x="2197097" y="759115"/>
                  </a:cubicBezTo>
                  <a:lnTo>
                    <a:pt x="16362" y="759115"/>
                  </a:lnTo>
                  <a:cubicBezTo>
                    <a:pt x="12023" y="759115"/>
                    <a:pt x="7861" y="757391"/>
                    <a:pt x="4792" y="754323"/>
                  </a:cubicBezTo>
                  <a:cubicBezTo>
                    <a:pt x="1724" y="751254"/>
                    <a:pt x="0" y="747092"/>
                    <a:pt x="0" y="742753"/>
                  </a:cubicBezTo>
                  <a:lnTo>
                    <a:pt x="0" y="16362"/>
                  </a:lnTo>
                  <a:cubicBezTo>
                    <a:pt x="0" y="12023"/>
                    <a:pt x="1724" y="7861"/>
                    <a:pt x="4792" y="4792"/>
                  </a:cubicBezTo>
                  <a:cubicBezTo>
                    <a:pt x="7861" y="1724"/>
                    <a:pt x="12023" y="0"/>
                    <a:pt x="16362" y="0"/>
                  </a:cubicBezTo>
                  <a:close/>
                </a:path>
              </a:pathLst>
            </a:custGeom>
            <a:solidFill>
              <a:srgbClr val="FBF6F1"/>
            </a:solidFill>
            <a:ln w="9525" cap="sq">
              <a:solidFill>
                <a:srgbClr val="000000"/>
              </a:solidFill>
              <a:prstDash val="solid"/>
              <a:miter/>
            </a:ln>
          </p:spPr>
          <p:txBody>
            <a:bodyPr/>
            <a:lstStyle/>
            <a:p>
              <a:endParaRPr lang="en-US"/>
            </a:p>
          </p:txBody>
        </p:sp>
        <p:sp>
          <p:nvSpPr>
            <p:cNvPr id="9" name="TextBox 9"/>
            <p:cNvSpPr txBox="1"/>
            <p:nvPr/>
          </p:nvSpPr>
          <p:spPr>
            <a:xfrm>
              <a:off x="0" y="-38100"/>
              <a:ext cx="2213460" cy="797215"/>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9784783" y="6487936"/>
            <a:ext cx="7097287" cy="2434044"/>
            <a:chOff x="0" y="0"/>
            <a:chExt cx="2213460" cy="759115"/>
          </a:xfrm>
        </p:grpSpPr>
        <p:sp>
          <p:nvSpPr>
            <p:cNvPr id="11" name="Freeform 11"/>
            <p:cNvSpPr/>
            <p:nvPr/>
          </p:nvSpPr>
          <p:spPr>
            <a:xfrm>
              <a:off x="0" y="0"/>
              <a:ext cx="2213460" cy="759115"/>
            </a:xfrm>
            <a:custGeom>
              <a:avLst/>
              <a:gdLst/>
              <a:ahLst/>
              <a:cxnLst/>
              <a:rect l="l" t="t" r="r" b="b"/>
              <a:pathLst>
                <a:path w="2213460" h="759115">
                  <a:moveTo>
                    <a:pt x="16362" y="0"/>
                  </a:moveTo>
                  <a:lnTo>
                    <a:pt x="2197097" y="0"/>
                  </a:lnTo>
                  <a:cubicBezTo>
                    <a:pt x="2201437" y="0"/>
                    <a:pt x="2205599" y="1724"/>
                    <a:pt x="2208667" y="4792"/>
                  </a:cubicBezTo>
                  <a:cubicBezTo>
                    <a:pt x="2211736" y="7861"/>
                    <a:pt x="2213460" y="12023"/>
                    <a:pt x="2213460" y="16362"/>
                  </a:cubicBezTo>
                  <a:lnTo>
                    <a:pt x="2213460" y="742753"/>
                  </a:lnTo>
                  <a:cubicBezTo>
                    <a:pt x="2213460" y="747092"/>
                    <a:pt x="2211736" y="751254"/>
                    <a:pt x="2208667" y="754323"/>
                  </a:cubicBezTo>
                  <a:cubicBezTo>
                    <a:pt x="2205599" y="757391"/>
                    <a:pt x="2201437" y="759115"/>
                    <a:pt x="2197097" y="759115"/>
                  </a:cubicBezTo>
                  <a:lnTo>
                    <a:pt x="16362" y="759115"/>
                  </a:lnTo>
                  <a:cubicBezTo>
                    <a:pt x="12023" y="759115"/>
                    <a:pt x="7861" y="757391"/>
                    <a:pt x="4792" y="754323"/>
                  </a:cubicBezTo>
                  <a:cubicBezTo>
                    <a:pt x="1724" y="751254"/>
                    <a:pt x="0" y="747092"/>
                    <a:pt x="0" y="742753"/>
                  </a:cubicBezTo>
                  <a:lnTo>
                    <a:pt x="0" y="16362"/>
                  </a:lnTo>
                  <a:cubicBezTo>
                    <a:pt x="0" y="12023"/>
                    <a:pt x="1724" y="7861"/>
                    <a:pt x="4792" y="4792"/>
                  </a:cubicBezTo>
                  <a:cubicBezTo>
                    <a:pt x="7861" y="1724"/>
                    <a:pt x="12023" y="0"/>
                    <a:pt x="16362" y="0"/>
                  </a:cubicBezTo>
                  <a:close/>
                </a:path>
              </a:pathLst>
            </a:custGeom>
            <a:solidFill>
              <a:srgbClr val="FBF6F1"/>
            </a:solidFill>
            <a:ln w="9525" cap="sq">
              <a:solidFill>
                <a:srgbClr val="000000"/>
              </a:solidFill>
              <a:prstDash val="solid"/>
              <a:miter/>
            </a:ln>
          </p:spPr>
          <p:txBody>
            <a:bodyPr/>
            <a:lstStyle/>
            <a:p>
              <a:endParaRPr lang="en-US"/>
            </a:p>
          </p:txBody>
        </p:sp>
        <p:sp>
          <p:nvSpPr>
            <p:cNvPr id="12" name="TextBox 12"/>
            <p:cNvSpPr txBox="1"/>
            <p:nvPr/>
          </p:nvSpPr>
          <p:spPr>
            <a:xfrm>
              <a:off x="0" y="-38100"/>
              <a:ext cx="2213460" cy="797215"/>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379423" y="7166795"/>
            <a:ext cx="1831939" cy="1295399"/>
          </a:xfrm>
          <a:prstGeom prst="rect">
            <a:avLst/>
          </a:prstGeom>
        </p:spPr>
        <p:txBody>
          <a:bodyPr lIns="0" tIns="0" rIns="0" bIns="0" rtlCol="0" anchor="t">
            <a:spAutoFit/>
          </a:bodyPr>
          <a:lstStyle/>
          <a:p>
            <a:pPr marL="0" lvl="0" indent="0" algn="l">
              <a:lnSpc>
                <a:spcPts val="9599"/>
              </a:lnSpc>
              <a:spcBef>
                <a:spcPct val="0"/>
              </a:spcBef>
            </a:pPr>
            <a:r>
              <a:rPr lang="en-US" sz="9999" u="none" strike="noStrike" spc="-959">
                <a:solidFill>
                  <a:srgbClr val="156669"/>
                </a:solidFill>
                <a:latin typeface="Public Sans"/>
              </a:rPr>
              <a:t>03.</a:t>
            </a:r>
          </a:p>
        </p:txBody>
      </p:sp>
      <p:sp>
        <p:nvSpPr>
          <p:cNvPr id="14" name="TextBox 14"/>
          <p:cNvSpPr txBox="1"/>
          <p:nvPr/>
        </p:nvSpPr>
        <p:spPr>
          <a:xfrm>
            <a:off x="10379423" y="4604051"/>
            <a:ext cx="1831939" cy="1295399"/>
          </a:xfrm>
          <a:prstGeom prst="rect">
            <a:avLst/>
          </a:prstGeom>
        </p:spPr>
        <p:txBody>
          <a:bodyPr lIns="0" tIns="0" rIns="0" bIns="0" rtlCol="0" anchor="t">
            <a:spAutoFit/>
          </a:bodyPr>
          <a:lstStyle/>
          <a:p>
            <a:pPr marL="0" lvl="0" indent="0" algn="l">
              <a:lnSpc>
                <a:spcPts val="9599"/>
              </a:lnSpc>
              <a:spcBef>
                <a:spcPct val="0"/>
              </a:spcBef>
            </a:pPr>
            <a:r>
              <a:rPr lang="en-US" sz="9999" u="none" strike="noStrike" spc="-959">
                <a:solidFill>
                  <a:srgbClr val="156669"/>
                </a:solidFill>
                <a:latin typeface="Public Sans"/>
              </a:rPr>
              <a:t>02.</a:t>
            </a:r>
          </a:p>
        </p:txBody>
      </p:sp>
      <p:sp>
        <p:nvSpPr>
          <p:cNvPr id="15" name="TextBox 15"/>
          <p:cNvSpPr txBox="1"/>
          <p:nvPr/>
        </p:nvSpPr>
        <p:spPr>
          <a:xfrm>
            <a:off x="10379423" y="2043880"/>
            <a:ext cx="1831939" cy="1295399"/>
          </a:xfrm>
          <a:prstGeom prst="rect">
            <a:avLst/>
          </a:prstGeom>
        </p:spPr>
        <p:txBody>
          <a:bodyPr lIns="0" tIns="0" rIns="0" bIns="0" rtlCol="0" anchor="t">
            <a:spAutoFit/>
          </a:bodyPr>
          <a:lstStyle/>
          <a:p>
            <a:pPr marL="0" lvl="0" indent="0" algn="l">
              <a:lnSpc>
                <a:spcPts val="9599"/>
              </a:lnSpc>
              <a:spcBef>
                <a:spcPct val="0"/>
              </a:spcBef>
            </a:pPr>
            <a:r>
              <a:rPr lang="en-US" sz="9999" u="none" strike="noStrike" spc="-959">
                <a:solidFill>
                  <a:srgbClr val="156669"/>
                </a:solidFill>
                <a:latin typeface="Public Sans"/>
              </a:rPr>
              <a:t>01.</a:t>
            </a:r>
          </a:p>
        </p:txBody>
      </p:sp>
      <p:sp>
        <p:nvSpPr>
          <p:cNvPr id="16" name="TextBox 16"/>
          <p:cNvSpPr txBox="1"/>
          <p:nvPr/>
        </p:nvSpPr>
        <p:spPr>
          <a:xfrm>
            <a:off x="12407330" y="2068009"/>
            <a:ext cx="3945453" cy="780417"/>
          </a:xfrm>
          <a:prstGeom prst="rect">
            <a:avLst/>
          </a:prstGeom>
        </p:spPr>
        <p:txBody>
          <a:bodyPr lIns="0" tIns="0" rIns="0" bIns="0" rtlCol="0" anchor="t">
            <a:spAutoFit/>
          </a:bodyPr>
          <a:lstStyle/>
          <a:p>
            <a:pPr marL="0" lvl="0" indent="0" algn="l">
              <a:lnSpc>
                <a:spcPts val="5704"/>
              </a:lnSpc>
              <a:spcBef>
                <a:spcPct val="0"/>
              </a:spcBef>
            </a:pPr>
            <a:r>
              <a:rPr lang="en-US" sz="3499">
                <a:solidFill>
                  <a:srgbClr val="156669"/>
                </a:solidFill>
                <a:latin typeface="Agrandir Medium"/>
              </a:rPr>
              <a:t>CLINICAL DATA</a:t>
            </a:r>
          </a:p>
        </p:txBody>
      </p:sp>
      <p:sp>
        <p:nvSpPr>
          <p:cNvPr id="17" name="TextBox 17"/>
          <p:cNvSpPr txBox="1"/>
          <p:nvPr/>
        </p:nvSpPr>
        <p:spPr>
          <a:xfrm>
            <a:off x="12211363" y="6828974"/>
            <a:ext cx="3945453" cy="1504317"/>
          </a:xfrm>
          <a:prstGeom prst="rect">
            <a:avLst/>
          </a:prstGeom>
        </p:spPr>
        <p:txBody>
          <a:bodyPr lIns="0" tIns="0" rIns="0" bIns="0" rtlCol="0" anchor="t">
            <a:spAutoFit/>
          </a:bodyPr>
          <a:lstStyle/>
          <a:p>
            <a:pPr marL="0" lvl="0" indent="0" algn="l">
              <a:lnSpc>
                <a:spcPts val="5704"/>
              </a:lnSpc>
              <a:spcBef>
                <a:spcPct val="0"/>
              </a:spcBef>
            </a:pPr>
            <a:r>
              <a:rPr lang="en-US" sz="3499" dirty="0">
                <a:solidFill>
                  <a:srgbClr val="156669"/>
                </a:solidFill>
                <a:latin typeface="Agrandir Medium"/>
              </a:rPr>
              <a:t>COLLECTIVE INTELLIGENCE</a:t>
            </a:r>
          </a:p>
        </p:txBody>
      </p:sp>
      <p:sp>
        <p:nvSpPr>
          <p:cNvPr id="18" name="TextBox 18"/>
          <p:cNvSpPr txBox="1"/>
          <p:nvPr/>
        </p:nvSpPr>
        <p:spPr>
          <a:xfrm>
            <a:off x="12211362" y="4008651"/>
            <a:ext cx="4474739" cy="2228217"/>
          </a:xfrm>
          <a:prstGeom prst="rect">
            <a:avLst/>
          </a:prstGeom>
        </p:spPr>
        <p:txBody>
          <a:bodyPr lIns="0" tIns="0" rIns="0" bIns="0" rtlCol="0" anchor="t">
            <a:spAutoFit/>
          </a:bodyPr>
          <a:lstStyle/>
          <a:p>
            <a:pPr marL="0" lvl="0" indent="0" algn="l">
              <a:lnSpc>
                <a:spcPts val="5704"/>
              </a:lnSpc>
              <a:spcBef>
                <a:spcPct val="0"/>
              </a:spcBef>
            </a:pPr>
            <a:r>
              <a:rPr lang="en-US" sz="3499" dirty="0">
                <a:solidFill>
                  <a:srgbClr val="156669"/>
                </a:solidFill>
                <a:latin typeface="Agrandir Medium"/>
              </a:rPr>
              <a:t>INTERVIEWS WITH SERVICE USERS AND PROVIDERS</a:t>
            </a:r>
          </a:p>
        </p:txBody>
      </p:sp>
      <p:sp>
        <p:nvSpPr>
          <p:cNvPr id="19" name="Freeform 19"/>
          <p:cNvSpPr/>
          <p:nvPr/>
        </p:nvSpPr>
        <p:spPr>
          <a:xfrm>
            <a:off x="16882070" y="7910834"/>
            <a:ext cx="1950151" cy="2694933"/>
          </a:xfrm>
          <a:custGeom>
            <a:avLst/>
            <a:gdLst/>
            <a:ahLst/>
            <a:cxnLst/>
            <a:rect l="l" t="t" r="r" b="b"/>
            <a:pathLst>
              <a:path w="1950151" h="2694933">
                <a:moveTo>
                  <a:pt x="0" y="0"/>
                </a:moveTo>
                <a:lnTo>
                  <a:pt x="1950151" y="0"/>
                </a:lnTo>
                <a:lnTo>
                  <a:pt x="1950151" y="2694932"/>
                </a:lnTo>
                <a:lnTo>
                  <a:pt x="0" y="2694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17299972">
            <a:off x="-482277" y="-324174"/>
            <a:ext cx="1105682" cy="1140127"/>
          </a:xfrm>
          <a:custGeom>
            <a:avLst/>
            <a:gdLst/>
            <a:ahLst/>
            <a:cxnLst/>
            <a:rect l="l" t="t" r="r" b="b"/>
            <a:pathLst>
              <a:path w="2089083" h="1967536">
                <a:moveTo>
                  <a:pt x="0" y="0"/>
                </a:moveTo>
                <a:lnTo>
                  <a:pt x="2089083" y="0"/>
                </a:lnTo>
                <a:lnTo>
                  <a:pt x="2089083" y="1967536"/>
                </a:lnTo>
                <a:lnTo>
                  <a:pt x="0" y="19675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TextBox 22"/>
          <p:cNvSpPr txBox="1"/>
          <p:nvPr/>
        </p:nvSpPr>
        <p:spPr>
          <a:xfrm>
            <a:off x="580567" y="4867308"/>
            <a:ext cx="7794590" cy="1591398"/>
          </a:xfrm>
          <a:prstGeom prst="rect">
            <a:avLst/>
          </a:prstGeom>
        </p:spPr>
        <p:txBody>
          <a:bodyPr lIns="0" tIns="0" rIns="0" bIns="0" rtlCol="0" anchor="t">
            <a:spAutoFit/>
          </a:bodyPr>
          <a:lstStyle/>
          <a:p>
            <a:pPr marL="457200" indent="-457200" algn="l">
              <a:lnSpc>
                <a:spcPts val="4238"/>
              </a:lnSpc>
              <a:buFont typeface="Arial" panose="020B0604020202020204" pitchFamily="34" charset="0"/>
              <a:buChar char="•"/>
            </a:pPr>
            <a:r>
              <a:rPr lang="en-US" sz="3200" dirty="0">
                <a:solidFill>
                  <a:srgbClr val="156669"/>
                </a:solidFill>
                <a:latin typeface="Agrandir Medium"/>
              </a:rPr>
              <a:t>Interviews were conducted with 8 service users and 10 service providers.</a:t>
            </a:r>
          </a:p>
        </p:txBody>
      </p:sp>
      <p:sp>
        <p:nvSpPr>
          <p:cNvPr id="23" name="TextBox 23"/>
          <p:cNvSpPr txBox="1"/>
          <p:nvPr/>
        </p:nvSpPr>
        <p:spPr>
          <a:xfrm>
            <a:off x="609142" y="7046575"/>
            <a:ext cx="7794590" cy="2654829"/>
          </a:xfrm>
          <a:prstGeom prst="rect">
            <a:avLst/>
          </a:prstGeom>
        </p:spPr>
        <p:txBody>
          <a:bodyPr lIns="0" tIns="0" rIns="0" bIns="0" rtlCol="0" anchor="t">
            <a:spAutoFit/>
          </a:bodyPr>
          <a:lstStyle/>
          <a:p>
            <a:pPr marL="457200" indent="-457200" algn="l">
              <a:lnSpc>
                <a:spcPts val="4238"/>
              </a:lnSpc>
              <a:buFont typeface="Arial" panose="020B0604020202020204" pitchFamily="34" charset="0"/>
              <a:buChar char="•"/>
            </a:pPr>
            <a:r>
              <a:rPr lang="en-US" sz="3200" dirty="0">
                <a:solidFill>
                  <a:srgbClr val="156669"/>
                </a:solidFill>
                <a:latin typeface="Agrandir Medium"/>
              </a:rPr>
              <a:t>The collective intelligence was a group of 10 people that discussed their experiences and developed a varied understanding of PMVT’s pandemic experience.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grpSp>
        <p:nvGrpSpPr>
          <p:cNvPr id="2" name="Group 2"/>
          <p:cNvGrpSpPr/>
          <p:nvPr/>
        </p:nvGrpSpPr>
        <p:grpSpPr>
          <a:xfrm>
            <a:off x="9930983" y="1485901"/>
            <a:ext cx="7762326" cy="8149252"/>
            <a:chOff x="0" y="0"/>
            <a:chExt cx="2533132" cy="2574181"/>
          </a:xfrm>
        </p:grpSpPr>
        <p:sp>
          <p:nvSpPr>
            <p:cNvPr id="3" name="Freeform 3"/>
            <p:cNvSpPr/>
            <p:nvPr/>
          </p:nvSpPr>
          <p:spPr>
            <a:xfrm>
              <a:off x="0" y="0"/>
              <a:ext cx="2533132" cy="2574181"/>
            </a:xfrm>
            <a:custGeom>
              <a:avLst/>
              <a:gdLst/>
              <a:ahLst/>
              <a:cxnLst/>
              <a:rect l="l" t="t" r="r" b="b"/>
              <a:pathLst>
                <a:path w="2533132" h="2574181">
                  <a:moveTo>
                    <a:pt x="14961" y="0"/>
                  </a:moveTo>
                  <a:lnTo>
                    <a:pt x="2518171" y="0"/>
                  </a:lnTo>
                  <a:cubicBezTo>
                    <a:pt x="2522139" y="0"/>
                    <a:pt x="2525944" y="1576"/>
                    <a:pt x="2528750" y="4382"/>
                  </a:cubicBezTo>
                  <a:cubicBezTo>
                    <a:pt x="2531555" y="7187"/>
                    <a:pt x="2533132" y="10993"/>
                    <a:pt x="2533132" y="14961"/>
                  </a:cubicBezTo>
                  <a:lnTo>
                    <a:pt x="2533132" y="2559221"/>
                  </a:lnTo>
                  <a:cubicBezTo>
                    <a:pt x="2533132" y="2563188"/>
                    <a:pt x="2531555" y="2566994"/>
                    <a:pt x="2528750" y="2569799"/>
                  </a:cubicBezTo>
                  <a:cubicBezTo>
                    <a:pt x="2525944" y="2572605"/>
                    <a:pt x="2522139" y="2574181"/>
                    <a:pt x="2518171" y="2574181"/>
                  </a:cubicBezTo>
                  <a:lnTo>
                    <a:pt x="14961" y="2574181"/>
                  </a:lnTo>
                  <a:cubicBezTo>
                    <a:pt x="10993" y="2574181"/>
                    <a:pt x="7187" y="2572605"/>
                    <a:pt x="4382" y="2569799"/>
                  </a:cubicBezTo>
                  <a:cubicBezTo>
                    <a:pt x="1576" y="2566994"/>
                    <a:pt x="0" y="2563188"/>
                    <a:pt x="0" y="2559221"/>
                  </a:cubicBezTo>
                  <a:lnTo>
                    <a:pt x="0" y="14961"/>
                  </a:lnTo>
                  <a:cubicBezTo>
                    <a:pt x="0" y="10993"/>
                    <a:pt x="1576" y="7187"/>
                    <a:pt x="4382" y="4382"/>
                  </a:cubicBezTo>
                  <a:cubicBezTo>
                    <a:pt x="7187" y="1576"/>
                    <a:pt x="10993" y="0"/>
                    <a:pt x="14961" y="0"/>
                  </a:cubicBezTo>
                  <a:close/>
                </a:path>
              </a:pathLst>
            </a:custGeom>
            <a:solidFill>
              <a:srgbClr val="B8D2E4"/>
            </a:solidFill>
            <a:ln cap="sq">
              <a:noFill/>
              <a:prstDash val="solid"/>
              <a:miter/>
            </a:ln>
          </p:spPr>
          <p:txBody>
            <a:bodyPr/>
            <a:lstStyle/>
            <a:p>
              <a:endParaRPr lang="en-US"/>
            </a:p>
          </p:txBody>
        </p:sp>
        <p:sp>
          <p:nvSpPr>
            <p:cNvPr id="4" name="TextBox 4"/>
            <p:cNvSpPr txBox="1"/>
            <p:nvPr/>
          </p:nvSpPr>
          <p:spPr>
            <a:xfrm>
              <a:off x="0" y="-38100"/>
              <a:ext cx="2533132" cy="261228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0" y="-207712"/>
            <a:ext cx="1414825" cy="1955161"/>
          </a:xfrm>
          <a:custGeom>
            <a:avLst/>
            <a:gdLst/>
            <a:ahLst/>
            <a:cxnLst/>
            <a:rect l="l" t="t" r="r" b="b"/>
            <a:pathLst>
              <a:path w="1414825" h="1955161">
                <a:moveTo>
                  <a:pt x="0" y="0"/>
                </a:moveTo>
                <a:lnTo>
                  <a:pt x="1414825" y="0"/>
                </a:lnTo>
                <a:lnTo>
                  <a:pt x="1414825" y="1955161"/>
                </a:lnTo>
                <a:lnTo>
                  <a:pt x="0" y="19551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7495173">
            <a:off x="17485611" y="9920334"/>
            <a:ext cx="1313180" cy="1236776"/>
          </a:xfrm>
          <a:custGeom>
            <a:avLst/>
            <a:gdLst/>
            <a:ahLst/>
            <a:cxnLst/>
            <a:rect l="l" t="t" r="r" b="b"/>
            <a:pathLst>
              <a:path w="1313180" h="1236776">
                <a:moveTo>
                  <a:pt x="0" y="0"/>
                </a:moveTo>
                <a:lnTo>
                  <a:pt x="1313179" y="0"/>
                </a:lnTo>
                <a:lnTo>
                  <a:pt x="1313179" y="1236776"/>
                </a:lnTo>
                <a:lnTo>
                  <a:pt x="0" y="12367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p:cNvGrpSpPr/>
          <p:nvPr/>
        </p:nvGrpSpPr>
        <p:grpSpPr>
          <a:xfrm>
            <a:off x="1028700" y="1485900"/>
            <a:ext cx="7762326" cy="8160465"/>
            <a:chOff x="0" y="0"/>
            <a:chExt cx="2533132" cy="2574181"/>
          </a:xfrm>
        </p:grpSpPr>
        <p:sp>
          <p:nvSpPr>
            <p:cNvPr id="8" name="Freeform 8"/>
            <p:cNvSpPr/>
            <p:nvPr/>
          </p:nvSpPr>
          <p:spPr>
            <a:xfrm>
              <a:off x="0" y="0"/>
              <a:ext cx="2533132" cy="2574181"/>
            </a:xfrm>
            <a:custGeom>
              <a:avLst/>
              <a:gdLst/>
              <a:ahLst/>
              <a:cxnLst/>
              <a:rect l="l" t="t" r="r" b="b"/>
              <a:pathLst>
                <a:path w="2533132" h="2574181">
                  <a:moveTo>
                    <a:pt x="14961" y="0"/>
                  </a:moveTo>
                  <a:lnTo>
                    <a:pt x="2518171" y="0"/>
                  </a:lnTo>
                  <a:cubicBezTo>
                    <a:pt x="2522139" y="0"/>
                    <a:pt x="2525944" y="1576"/>
                    <a:pt x="2528750" y="4382"/>
                  </a:cubicBezTo>
                  <a:cubicBezTo>
                    <a:pt x="2531555" y="7187"/>
                    <a:pt x="2533132" y="10993"/>
                    <a:pt x="2533132" y="14961"/>
                  </a:cubicBezTo>
                  <a:lnTo>
                    <a:pt x="2533132" y="2559221"/>
                  </a:lnTo>
                  <a:cubicBezTo>
                    <a:pt x="2533132" y="2563188"/>
                    <a:pt x="2531555" y="2566994"/>
                    <a:pt x="2528750" y="2569799"/>
                  </a:cubicBezTo>
                  <a:cubicBezTo>
                    <a:pt x="2525944" y="2572605"/>
                    <a:pt x="2522139" y="2574181"/>
                    <a:pt x="2518171" y="2574181"/>
                  </a:cubicBezTo>
                  <a:lnTo>
                    <a:pt x="14961" y="2574181"/>
                  </a:lnTo>
                  <a:cubicBezTo>
                    <a:pt x="10993" y="2574181"/>
                    <a:pt x="7187" y="2572605"/>
                    <a:pt x="4382" y="2569799"/>
                  </a:cubicBezTo>
                  <a:cubicBezTo>
                    <a:pt x="1576" y="2566994"/>
                    <a:pt x="0" y="2563188"/>
                    <a:pt x="0" y="2559221"/>
                  </a:cubicBezTo>
                  <a:lnTo>
                    <a:pt x="0" y="14961"/>
                  </a:lnTo>
                  <a:cubicBezTo>
                    <a:pt x="0" y="10993"/>
                    <a:pt x="1576" y="7187"/>
                    <a:pt x="4382" y="4382"/>
                  </a:cubicBezTo>
                  <a:cubicBezTo>
                    <a:pt x="7187" y="1576"/>
                    <a:pt x="10993" y="0"/>
                    <a:pt x="14961" y="0"/>
                  </a:cubicBezTo>
                  <a:close/>
                </a:path>
              </a:pathLst>
            </a:custGeom>
            <a:solidFill>
              <a:srgbClr val="B8D2E4"/>
            </a:solidFill>
            <a:ln cap="sq">
              <a:noFill/>
              <a:prstDash val="solid"/>
              <a:miter/>
            </a:ln>
          </p:spPr>
          <p:txBody>
            <a:bodyPr/>
            <a:lstStyle/>
            <a:p>
              <a:endParaRPr lang="en-US"/>
            </a:p>
          </p:txBody>
        </p:sp>
        <p:sp>
          <p:nvSpPr>
            <p:cNvPr id="9" name="TextBox 9"/>
            <p:cNvSpPr txBox="1"/>
            <p:nvPr/>
          </p:nvSpPr>
          <p:spPr>
            <a:xfrm>
              <a:off x="0" y="-38100"/>
              <a:ext cx="2533132" cy="2612281"/>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867449" y="3526348"/>
            <a:ext cx="1469283" cy="1197010"/>
            <a:chOff x="0" y="0"/>
            <a:chExt cx="1207445" cy="983693"/>
          </a:xfrm>
        </p:grpSpPr>
        <p:sp>
          <p:nvSpPr>
            <p:cNvPr id="11" name="Freeform 11"/>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12" name="TextBox 12"/>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69%</a:t>
              </a:r>
            </a:p>
          </p:txBody>
        </p:sp>
      </p:grpSp>
      <p:sp>
        <p:nvSpPr>
          <p:cNvPr id="13" name="TextBox 13"/>
          <p:cNvSpPr txBox="1"/>
          <p:nvPr/>
        </p:nvSpPr>
        <p:spPr>
          <a:xfrm>
            <a:off x="3797713" y="304310"/>
            <a:ext cx="10634576" cy="1043938"/>
          </a:xfrm>
          <a:prstGeom prst="rect">
            <a:avLst/>
          </a:prstGeom>
        </p:spPr>
        <p:txBody>
          <a:bodyPr lIns="0" tIns="0" rIns="0" bIns="0" rtlCol="0" anchor="t">
            <a:spAutoFit/>
          </a:bodyPr>
          <a:lstStyle/>
          <a:p>
            <a:pPr marL="0" lvl="0" indent="0" algn="ctr">
              <a:lnSpc>
                <a:spcPts val="7679"/>
              </a:lnSpc>
            </a:pPr>
            <a:r>
              <a:rPr lang="en-US" sz="7999" spc="-767">
                <a:solidFill>
                  <a:srgbClr val="156669"/>
                </a:solidFill>
                <a:latin typeface="Public Sans"/>
              </a:rPr>
              <a:t>Clinical Data</a:t>
            </a:r>
          </a:p>
        </p:txBody>
      </p:sp>
      <p:sp>
        <p:nvSpPr>
          <p:cNvPr id="14" name="TextBox 14"/>
          <p:cNvSpPr txBox="1"/>
          <p:nvPr/>
        </p:nvSpPr>
        <p:spPr>
          <a:xfrm>
            <a:off x="10167770" y="1986470"/>
            <a:ext cx="7147774" cy="1326642"/>
          </a:xfrm>
          <a:prstGeom prst="rect">
            <a:avLst/>
          </a:prstGeom>
        </p:spPr>
        <p:txBody>
          <a:bodyPr lIns="0" tIns="0" rIns="0" bIns="0" rtlCol="0" anchor="t">
            <a:spAutoFit/>
          </a:bodyPr>
          <a:lstStyle/>
          <a:p>
            <a:pPr algn="ctr">
              <a:lnSpc>
                <a:spcPts val="6816"/>
              </a:lnSpc>
            </a:pPr>
            <a:r>
              <a:rPr lang="en-US" sz="7100" spc="-681">
                <a:solidFill>
                  <a:srgbClr val="156669"/>
                </a:solidFill>
                <a:latin typeface="Public Sans"/>
              </a:rPr>
              <a:t>High Needs Group</a:t>
            </a:r>
          </a:p>
          <a:p>
            <a:pPr marL="0" lvl="0" indent="0" algn="ctr">
              <a:lnSpc>
                <a:spcPts val="3552"/>
              </a:lnSpc>
              <a:spcBef>
                <a:spcPct val="0"/>
              </a:spcBef>
            </a:pPr>
            <a:r>
              <a:rPr lang="en-US" sz="3700" spc="-355">
                <a:solidFill>
                  <a:srgbClr val="156669"/>
                </a:solidFill>
                <a:latin typeface="Public Sans"/>
              </a:rPr>
              <a:t>(n= 488)</a:t>
            </a:r>
          </a:p>
        </p:txBody>
      </p:sp>
      <p:sp>
        <p:nvSpPr>
          <p:cNvPr id="15" name="TextBox 15"/>
          <p:cNvSpPr txBox="1"/>
          <p:nvPr/>
        </p:nvSpPr>
        <p:spPr>
          <a:xfrm>
            <a:off x="1638938" y="1882075"/>
            <a:ext cx="6309439" cy="1473328"/>
          </a:xfrm>
          <a:prstGeom prst="rect">
            <a:avLst/>
          </a:prstGeom>
        </p:spPr>
        <p:txBody>
          <a:bodyPr lIns="0" tIns="0" rIns="0" bIns="0" rtlCol="0" anchor="t">
            <a:spAutoFit/>
          </a:bodyPr>
          <a:lstStyle/>
          <a:p>
            <a:pPr algn="ctr">
              <a:lnSpc>
                <a:spcPts val="7854"/>
              </a:lnSpc>
            </a:pPr>
            <a:r>
              <a:rPr lang="en-US" sz="7700" spc="-739">
                <a:solidFill>
                  <a:srgbClr val="156669"/>
                </a:solidFill>
                <a:latin typeface="Public Sans"/>
              </a:rPr>
              <a:t>Total Population</a:t>
            </a:r>
          </a:p>
          <a:p>
            <a:pPr marL="0" lvl="0" indent="0" algn="ctr">
              <a:lnSpc>
                <a:spcPts val="3774"/>
              </a:lnSpc>
            </a:pPr>
            <a:r>
              <a:rPr lang="en-US" sz="3700" spc="-355">
                <a:solidFill>
                  <a:srgbClr val="156669"/>
                </a:solidFill>
                <a:latin typeface="Public Sans"/>
              </a:rPr>
              <a:t>(n= 2893)</a:t>
            </a:r>
          </a:p>
        </p:txBody>
      </p:sp>
      <p:sp>
        <p:nvSpPr>
          <p:cNvPr id="16" name="TextBox 16"/>
          <p:cNvSpPr txBox="1"/>
          <p:nvPr/>
        </p:nvSpPr>
        <p:spPr>
          <a:xfrm>
            <a:off x="2602090" y="3808606"/>
            <a:ext cx="2391246"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 Male</a:t>
            </a:r>
          </a:p>
        </p:txBody>
      </p:sp>
      <p:sp>
        <p:nvSpPr>
          <p:cNvPr id="17" name="TextBox 17"/>
          <p:cNvSpPr txBox="1"/>
          <p:nvPr/>
        </p:nvSpPr>
        <p:spPr>
          <a:xfrm>
            <a:off x="6752754" y="3808606"/>
            <a:ext cx="2391246"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 Irish</a:t>
            </a:r>
          </a:p>
        </p:txBody>
      </p:sp>
      <p:sp>
        <p:nvSpPr>
          <p:cNvPr id="18" name="TextBox 18"/>
          <p:cNvSpPr txBox="1"/>
          <p:nvPr/>
        </p:nvSpPr>
        <p:spPr>
          <a:xfrm>
            <a:off x="1166805" y="6403600"/>
            <a:ext cx="2870570"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Avg. length of stay</a:t>
            </a:r>
          </a:p>
        </p:txBody>
      </p:sp>
      <p:sp>
        <p:nvSpPr>
          <p:cNvPr id="19" name="TextBox 19"/>
          <p:cNvSpPr txBox="1"/>
          <p:nvPr/>
        </p:nvSpPr>
        <p:spPr>
          <a:xfrm>
            <a:off x="5345886" y="6403600"/>
            <a:ext cx="2966435"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Dublin City Council</a:t>
            </a:r>
          </a:p>
        </p:txBody>
      </p:sp>
      <p:sp>
        <p:nvSpPr>
          <p:cNvPr id="20" name="TextBox 20"/>
          <p:cNvSpPr txBox="1"/>
          <p:nvPr/>
        </p:nvSpPr>
        <p:spPr>
          <a:xfrm>
            <a:off x="1166805" y="8438835"/>
            <a:ext cx="3158164" cy="927768"/>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First time experiencing homelessness</a:t>
            </a:r>
          </a:p>
        </p:txBody>
      </p:sp>
      <p:sp>
        <p:nvSpPr>
          <p:cNvPr id="21" name="TextBox 21"/>
          <p:cNvSpPr txBox="1"/>
          <p:nvPr/>
        </p:nvSpPr>
        <p:spPr>
          <a:xfrm>
            <a:off x="10432527" y="4646791"/>
            <a:ext cx="2391246" cy="927768"/>
          </a:xfrm>
          <a:prstGeom prst="rect">
            <a:avLst/>
          </a:prstGeom>
        </p:spPr>
        <p:txBody>
          <a:bodyPr lIns="0" tIns="0" rIns="0" bIns="0" rtlCol="0" anchor="t">
            <a:spAutoFit/>
          </a:bodyPr>
          <a:lstStyle/>
          <a:p>
            <a:pPr algn="ctr">
              <a:lnSpc>
                <a:spcPts val="3581"/>
              </a:lnSpc>
            </a:pPr>
            <a:r>
              <a:rPr lang="en-US" sz="2197">
                <a:solidFill>
                  <a:srgbClr val="156669"/>
                </a:solidFill>
                <a:latin typeface="Agrandir Medium"/>
              </a:rPr>
              <a:t>Booked for</a:t>
            </a:r>
          </a:p>
          <a:p>
            <a:pPr marL="0" lvl="0" indent="0" algn="ctr">
              <a:lnSpc>
                <a:spcPts val="3581"/>
              </a:lnSpc>
              <a:spcBef>
                <a:spcPct val="0"/>
              </a:spcBef>
            </a:pPr>
            <a:r>
              <a:rPr lang="en-US" sz="2197">
                <a:solidFill>
                  <a:srgbClr val="156669"/>
                </a:solidFill>
                <a:latin typeface="Agrandir Medium"/>
              </a:rPr>
              <a:t>self-isolation</a:t>
            </a:r>
          </a:p>
        </p:txBody>
      </p:sp>
      <p:sp>
        <p:nvSpPr>
          <p:cNvPr id="22" name="TextBox 22"/>
          <p:cNvSpPr txBox="1"/>
          <p:nvPr/>
        </p:nvSpPr>
        <p:spPr>
          <a:xfrm>
            <a:off x="14432290" y="4649831"/>
            <a:ext cx="2977048" cy="927768"/>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Of which were due to cocooning or shielding</a:t>
            </a:r>
          </a:p>
        </p:txBody>
      </p:sp>
      <p:sp>
        <p:nvSpPr>
          <p:cNvPr id="23" name="TextBox 23"/>
          <p:cNvSpPr txBox="1"/>
          <p:nvPr/>
        </p:nvSpPr>
        <p:spPr>
          <a:xfrm>
            <a:off x="14545915" y="7008118"/>
            <a:ext cx="2749798"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Medical Condition</a:t>
            </a:r>
          </a:p>
        </p:txBody>
      </p:sp>
      <p:sp>
        <p:nvSpPr>
          <p:cNvPr id="24" name="TextBox 24"/>
          <p:cNvSpPr txBox="1"/>
          <p:nvPr/>
        </p:nvSpPr>
        <p:spPr>
          <a:xfrm>
            <a:off x="9986830" y="8826519"/>
            <a:ext cx="3685421"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Dependent on a substance</a:t>
            </a:r>
          </a:p>
        </p:txBody>
      </p:sp>
      <p:sp>
        <p:nvSpPr>
          <p:cNvPr id="25" name="TextBox 25"/>
          <p:cNvSpPr txBox="1"/>
          <p:nvPr/>
        </p:nvSpPr>
        <p:spPr>
          <a:xfrm>
            <a:off x="14654572" y="8841570"/>
            <a:ext cx="2754766"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Most common need</a:t>
            </a:r>
          </a:p>
        </p:txBody>
      </p:sp>
      <p:grpSp>
        <p:nvGrpSpPr>
          <p:cNvPr id="26" name="Group 26"/>
          <p:cNvGrpSpPr/>
          <p:nvPr/>
        </p:nvGrpSpPr>
        <p:grpSpPr>
          <a:xfrm>
            <a:off x="6149988" y="3526348"/>
            <a:ext cx="1469283" cy="1197010"/>
            <a:chOff x="0" y="0"/>
            <a:chExt cx="1207445" cy="983693"/>
          </a:xfrm>
        </p:grpSpPr>
        <p:sp>
          <p:nvSpPr>
            <p:cNvPr id="27" name="Freeform 27"/>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28" name="TextBox 28"/>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1735</a:t>
              </a:r>
            </a:p>
          </p:txBody>
        </p:sp>
      </p:grpSp>
      <p:grpSp>
        <p:nvGrpSpPr>
          <p:cNvPr id="29" name="Group 29"/>
          <p:cNvGrpSpPr/>
          <p:nvPr/>
        </p:nvGrpSpPr>
        <p:grpSpPr>
          <a:xfrm>
            <a:off x="1841597" y="5144379"/>
            <a:ext cx="1469283" cy="1276442"/>
            <a:chOff x="0" y="0"/>
            <a:chExt cx="1207445" cy="1048969"/>
          </a:xfrm>
        </p:grpSpPr>
        <p:sp>
          <p:nvSpPr>
            <p:cNvPr id="30" name="Freeform 30"/>
            <p:cNvSpPr/>
            <p:nvPr/>
          </p:nvSpPr>
          <p:spPr>
            <a:xfrm>
              <a:off x="0" y="0"/>
              <a:ext cx="1207445" cy="1048969"/>
            </a:xfrm>
            <a:custGeom>
              <a:avLst/>
              <a:gdLst/>
              <a:ahLst/>
              <a:cxnLst/>
              <a:rect l="l" t="t" r="r" b="b"/>
              <a:pathLst>
                <a:path w="1207445" h="1048969">
                  <a:moveTo>
                    <a:pt x="603722" y="0"/>
                  </a:moveTo>
                  <a:cubicBezTo>
                    <a:pt x="270296" y="0"/>
                    <a:pt x="0" y="234820"/>
                    <a:pt x="0" y="524485"/>
                  </a:cubicBezTo>
                  <a:cubicBezTo>
                    <a:pt x="0" y="814150"/>
                    <a:pt x="270296" y="1048969"/>
                    <a:pt x="603722" y="1048969"/>
                  </a:cubicBezTo>
                  <a:cubicBezTo>
                    <a:pt x="937149" y="1048969"/>
                    <a:pt x="1207445" y="814150"/>
                    <a:pt x="1207445" y="524485"/>
                  </a:cubicBezTo>
                  <a:cubicBezTo>
                    <a:pt x="1207445" y="234820"/>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31" name="TextBox 31"/>
            <p:cNvSpPr txBox="1"/>
            <p:nvPr/>
          </p:nvSpPr>
          <p:spPr>
            <a:xfrm>
              <a:off x="113198" y="145966"/>
              <a:ext cx="981049" cy="804663"/>
            </a:xfrm>
            <a:prstGeom prst="rect">
              <a:avLst/>
            </a:prstGeom>
          </p:spPr>
          <p:txBody>
            <a:bodyPr lIns="50800" tIns="50800" rIns="50800" bIns="50800" rtlCol="0" anchor="ctr"/>
            <a:lstStyle/>
            <a:p>
              <a:pPr algn="ctr">
                <a:lnSpc>
                  <a:spcPts val="2331"/>
                </a:lnSpc>
              </a:pPr>
              <a:r>
                <a:rPr lang="en-US" sz="2428" spc="-233">
                  <a:solidFill>
                    <a:srgbClr val="156669"/>
                  </a:solidFill>
                  <a:latin typeface="Public Sans Bold"/>
                </a:rPr>
                <a:t>32 </a:t>
              </a:r>
            </a:p>
            <a:p>
              <a:pPr algn="ctr">
                <a:lnSpc>
                  <a:spcPts val="2331"/>
                </a:lnSpc>
              </a:pPr>
              <a:r>
                <a:rPr lang="en-US" sz="2428" spc="-233">
                  <a:solidFill>
                    <a:srgbClr val="156669"/>
                  </a:solidFill>
                  <a:latin typeface="Public Sans Bold"/>
                </a:rPr>
                <a:t>days</a:t>
              </a:r>
            </a:p>
          </p:txBody>
        </p:sp>
      </p:grpSp>
      <p:grpSp>
        <p:nvGrpSpPr>
          <p:cNvPr id="32" name="Group 32"/>
          <p:cNvGrpSpPr/>
          <p:nvPr/>
        </p:nvGrpSpPr>
        <p:grpSpPr>
          <a:xfrm>
            <a:off x="6149988" y="5184095"/>
            <a:ext cx="1469283" cy="1197010"/>
            <a:chOff x="0" y="0"/>
            <a:chExt cx="1207445" cy="983693"/>
          </a:xfrm>
        </p:grpSpPr>
        <p:sp>
          <p:nvSpPr>
            <p:cNvPr id="33" name="Freeform 33"/>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34" name="TextBox 34"/>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55%</a:t>
              </a:r>
            </a:p>
          </p:txBody>
        </p:sp>
      </p:grpSp>
      <p:grpSp>
        <p:nvGrpSpPr>
          <p:cNvPr id="35" name="Group 35"/>
          <p:cNvGrpSpPr/>
          <p:nvPr/>
        </p:nvGrpSpPr>
        <p:grpSpPr>
          <a:xfrm>
            <a:off x="1921301" y="7160518"/>
            <a:ext cx="1469283" cy="1276442"/>
            <a:chOff x="0" y="0"/>
            <a:chExt cx="1207445" cy="1048969"/>
          </a:xfrm>
        </p:grpSpPr>
        <p:sp>
          <p:nvSpPr>
            <p:cNvPr id="36" name="Freeform 36"/>
            <p:cNvSpPr/>
            <p:nvPr/>
          </p:nvSpPr>
          <p:spPr>
            <a:xfrm>
              <a:off x="0" y="0"/>
              <a:ext cx="1207445" cy="1048969"/>
            </a:xfrm>
            <a:custGeom>
              <a:avLst/>
              <a:gdLst/>
              <a:ahLst/>
              <a:cxnLst/>
              <a:rect l="l" t="t" r="r" b="b"/>
              <a:pathLst>
                <a:path w="1207445" h="1048969">
                  <a:moveTo>
                    <a:pt x="603722" y="0"/>
                  </a:moveTo>
                  <a:cubicBezTo>
                    <a:pt x="270296" y="0"/>
                    <a:pt x="0" y="234820"/>
                    <a:pt x="0" y="524485"/>
                  </a:cubicBezTo>
                  <a:cubicBezTo>
                    <a:pt x="0" y="814150"/>
                    <a:pt x="270296" y="1048969"/>
                    <a:pt x="603722" y="1048969"/>
                  </a:cubicBezTo>
                  <a:cubicBezTo>
                    <a:pt x="937149" y="1048969"/>
                    <a:pt x="1207445" y="814150"/>
                    <a:pt x="1207445" y="524485"/>
                  </a:cubicBezTo>
                  <a:cubicBezTo>
                    <a:pt x="1207445" y="234820"/>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37" name="TextBox 37"/>
            <p:cNvSpPr txBox="1"/>
            <p:nvPr/>
          </p:nvSpPr>
          <p:spPr>
            <a:xfrm>
              <a:off x="113198" y="145966"/>
              <a:ext cx="981049" cy="804663"/>
            </a:xfrm>
            <a:prstGeom prst="rect">
              <a:avLst/>
            </a:prstGeom>
          </p:spPr>
          <p:txBody>
            <a:bodyPr lIns="50800" tIns="50800" rIns="50800" bIns="50800" rtlCol="0" anchor="ctr"/>
            <a:lstStyle/>
            <a:p>
              <a:pPr algn="ctr">
                <a:lnSpc>
                  <a:spcPts val="2331"/>
                </a:lnSpc>
              </a:pPr>
              <a:r>
                <a:rPr lang="en-US" sz="2428" spc="-233">
                  <a:solidFill>
                    <a:srgbClr val="156669"/>
                  </a:solidFill>
                  <a:latin typeface="Public Sans Bold"/>
                </a:rPr>
                <a:t>3 years+</a:t>
              </a:r>
            </a:p>
          </p:txBody>
        </p:sp>
      </p:grpSp>
      <p:grpSp>
        <p:nvGrpSpPr>
          <p:cNvPr id="38" name="Group 38"/>
          <p:cNvGrpSpPr/>
          <p:nvPr/>
        </p:nvGrpSpPr>
        <p:grpSpPr>
          <a:xfrm>
            <a:off x="6209985" y="7146485"/>
            <a:ext cx="1469283" cy="1197010"/>
            <a:chOff x="0" y="0"/>
            <a:chExt cx="1207445" cy="983693"/>
          </a:xfrm>
        </p:grpSpPr>
        <p:sp>
          <p:nvSpPr>
            <p:cNvPr id="39" name="Freeform 39"/>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40" name="TextBox 40"/>
            <p:cNvSpPr txBox="1"/>
            <p:nvPr/>
          </p:nvSpPr>
          <p:spPr>
            <a:xfrm>
              <a:off x="113198" y="139846"/>
              <a:ext cx="981049" cy="751625"/>
            </a:xfrm>
            <a:prstGeom prst="rect">
              <a:avLst/>
            </a:prstGeom>
          </p:spPr>
          <p:txBody>
            <a:bodyPr lIns="50800" tIns="50800" rIns="50800" bIns="50800" rtlCol="0" anchor="ctr"/>
            <a:lstStyle/>
            <a:p>
              <a:pPr algn="ctr">
                <a:lnSpc>
                  <a:spcPts val="2331"/>
                </a:lnSpc>
              </a:pPr>
              <a:r>
                <a:rPr lang="en-US" sz="2428" spc="-233">
                  <a:solidFill>
                    <a:srgbClr val="156669"/>
                  </a:solidFill>
                  <a:latin typeface="Public Sans Bold"/>
                </a:rPr>
                <a:t>319</a:t>
              </a:r>
            </a:p>
          </p:txBody>
        </p:sp>
      </p:grpSp>
      <p:sp>
        <p:nvSpPr>
          <p:cNvPr id="41" name="TextBox 41"/>
          <p:cNvSpPr txBox="1"/>
          <p:nvPr/>
        </p:nvSpPr>
        <p:spPr>
          <a:xfrm>
            <a:off x="5345886" y="8453886"/>
            <a:ext cx="3158164" cy="927768"/>
          </a:xfrm>
          <a:prstGeom prst="rect">
            <a:avLst/>
          </a:prstGeom>
        </p:spPr>
        <p:txBody>
          <a:bodyPr lIns="0" tIns="0" rIns="0" bIns="0" rtlCol="0" anchor="t">
            <a:spAutoFit/>
          </a:bodyPr>
          <a:lstStyle/>
          <a:p>
            <a:pPr algn="ctr">
              <a:lnSpc>
                <a:spcPts val="3581"/>
              </a:lnSpc>
            </a:pPr>
            <a:r>
              <a:rPr lang="en-US" sz="2197">
                <a:solidFill>
                  <a:srgbClr val="156669"/>
                </a:solidFill>
                <a:latin typeface="Agrandir Medium"/>
              </a:rPr>
              <a:t>were PEH due to</a:t>
            </a:r>
          </a:p>
          <a:p>
            <a:pPr marL="0" lvl="0" indent="0" algn="ctr">
              <a:lnSpc>
                <a:spcPts val="3581"/>
              </a:lnSpc>
              <a:spcBef>
                <a:spcPct val="0"/>
              </a:spcBef>
            </a:pPr>
            <a:r>
              <a:rPr lang="en-US" sz="2197">
                <a:solidFill>
                  <a:srgbClr val="156669"/>
                </a:solidFill>
                <a:latin typeface="Agrandir Medium"/>
              </a:rPr>
              <a:t>family circumstances</a:t>
            </a:r>
          </a:p>
        </p:txBody>
      </p:sp>
      <p:grpSp>
        <p:nvGrpSpPr>
          <p:cNvPr id="42" name="Group 42"/>
          <p:cNvGrpSpPr/>
          <p:nvPr/>
        </p:nvGrpSpPr>
        <p:grpSpPr>
          <a:xfrm>
            <a:off x="10893508" y="3397818"/>
            <a:ext cx="1469283" cy="1197010"/>
            <a:chOff x="0" y="0"/>
            <a:chExt cx="1207445" cy="983693"/>
          </a:xfrm>
        </p:grpSpPr>
        <p:sp>
          <p:nvSpPr>
            <p:cNvPr id="43" name="Freeform 43"/>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44" name="TextBox 44"/>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60%</a:t>
              </a:r>
            </a:p>
          </p:txBody>
        </p:sp>
      </p:grpSp>
      <p:grpSp>
        <p:nvGrpSpPr>
          <p:cNvPr id="45" name="Group 45"/>
          <p:cNvGrpSpPr/>
          <p:nvPr/>
        </p:nvGrpSpPr>
        <p:grpSpPr>
          <a:xfrm>
            <a:off x="15106753" y="3321347"/>
            <a:ext cx="1469283" cy="1197010"/>
            <a:chOff x="0" y="0"/>
            <a:chExt cx="1207445" cy="983693"/>
          </a:xfrm>
        </p:grpSpPr>
        <p:sp>
          <p:nvSpPr>
            <p:cNvPr id="46" name="Freeform 46"/>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47" name="TextBox 47"/>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20%</a:t>
              </a:r>
            </a:p>
          </p:txBody>
        </p:sp>
      </p:grpSp>
      <p:sp>
        <p:nvSpPr>
          <p:cNvPr id="48" name="TextBox 48"/>
          <p:cNvSpPr txBox="1"/>
          <p:nvPr/>
        </p:nvSpPr>
        <p:spPr>
          <a:xfrm>
            <a:off x="10243101" y="7008118"/>
            <a:ext cx="2870570" cy="480093"/>
          </a:xfrm>
          <a:prstGeom prst="rect">
            <a:avLst/>
          </a:prstGeom>
        </p:spPr>
        <p:txBody>
          <a:bodyPr lIns="0" tIns="0" rIns="0" bIns="0" rtlCol="0" anchor="t">
            <a:spAutoFit/>
          </a:bodyPr>
          <a:lstStyle/>
          <a:p>
            <a:pPr marL="0" lvl="0" indent="0" algn="ctr">
              <a:lnSpc>
                <a:spcPts val="3581"/>
              </a:lnSpc>
              <a:spcBef>
                <a:spcPct val="0"/>
              </a:spcBef>
            </a:pPr>
            <a:r>
              <a:rPr lang="en-US" sz="2197">
                <a:solidFill>
                  <a:srgbClr val="156669"/>
                </a:solidFill>
                <a:latin typeface="Agrandir Medium"/>
              </a:rPr>
              <a:t>Avg. length of stay</a:t>
            </a:r>
          </a:p>
        </p:txBody>
      </p:sp>
      <p:grpSp>
        <p:nvGrpSpPr>
          <p:cNvPr id="49" name="Group 49"/>
          <p:cNvGrpSpPr/>
          <p:nvPr/>
        </p:nvGrpSpPr>
        <p:grpSpPr>
          <a:xfrm>
            <a:off x="10893508" y="5774584"/>
            <a:ext cx="1469283" cy="1276442"/>
            <a:chOff x="0" y="0"/>
            <a:chExt cx="1207445" cy="1048969"/>
          </a:xfrm>
        </p:grpSpPr>
        <p:sp>
          <p:nvSpPr>
            <p:cNvPr id="50" name="Freeform 50"/>
            <p:cNvSpPr/>
            <p:nvPr/>
          </p:nvSpPr>
          <p:spPr>
            <a:xfrm>
              <a:off x="0" y="0"/>
              <a:ext cx="1207445" cy="1048969"/>
            </a:xfrm>
            <a:custGeom>
              <a:avLst/>
              <a:gdLst/>
              <a:ahLst/>
              <a:cxnLst/>
              <a:rect l="l" t="t" r="r" b="b"/>
              <a:pathLst>
                <a:path w="1207445" h="1048969">
                  <a:moveTo>
                    <a:pt x="603722" y="0"/>
                  </a:moveTo>
                  <a:cubicBezTo>
                    <a:pt x="270296" y="0"/>
                    <a:pt x="0" y="234820"/>
                    <a:pt x="0" y="524485"/>
                  </a:cubicBezTo>
                  <a:cubicBezTo>
                    <a:pt x="0" y="814150"/>
                    <a:pt x="270296" y="1048969"/>
                    <a:pt x="603722" y="1048969"/>
                  </a:cubicBezTo>
                  <a:cubicBezTo>
                    <a:pt x="937149" y="1048969"/>
                    <a:pt x="1207445" y="814150"/>
                    <a:pt x="1207445" y="524485"/>
                  </a:cubicBezTo>
                  <a:cubicBezTo>
                    <a:pt x="1207445" y="234820"/>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51" name="TextBox 51"/>
            <p:cNvSpPr txBox="1"/>
            <p:nvPr/>
          </p:nvSpPr>
          <p:spPr>
            <a:xfrm>
              <a:off x="113198" y="145966"/>
              <a:ext cx="981049" cy="804663"/>
            </a:xfrm>
            <a:prstGeom prst="rect">
              <a:avLst/>
            </a:prstGeom>
          </p:spPr>
          <p:txBody>
            <a:bodyPr lIns="50800" tIns="50800" rIns="50800" bIns="50800" rtlCol="0" anchor="ctr"/>
            <a:lstStyle/>
            <a:p>
              <a:pPr algn="ctr">
                <a:lnSpc>
                  <a:spcPts val="2331"/>
                </a:lnSpc>
              </a:pPr>
              <a:r>
                <a:rPr lang="en-US" sz="2428" spc="-233">
                  <a:solidFill>
                    <a:srgbClr val="156669"/>
                  </a:solidFill>
                  <a:latin typeface="Public Sans Bold"/>
                </a:rPr>
                <a:t>39</a:t>
              </a:r>
            </a:p>
            <a:p>
              <a:pPr algn="ctr">
                <a:lnSpc>
                  <a:spcPts val="2331"/>
                </a:lnSpc>
              </a:pPr>
              <a:r>
                <a:rPr lang="en-US" sz="2428" spc="-233">
                  <a:solidFill>
                    <a:srgbClr val="156669"/>
                  </a:solidFill>
                  <a:latin typeface="Public Sans Bold"/>
                </a:rPr>
                <a:t>days</a:t>
              </a:r>
            </a:p>
          </p:txBody>
        </p:sp>
      </p:grpSp>
      <p:grpSp>
        <p:nvGrpSpPr>
          <p:cNvPr id="52" name="Group 52"/>
          <p:cNvGrpSpPr/>
          <p:nvPr/>
        </p:nvGrpSpPr>
        <p:grpSpPr>
          <a:xfrm>
            <a:off x="15106753" y="5814300"/>
            <a:ext cx="1469283" cy="1197010"/>
            <a:chOff x="0" y="0"/>
            <a:chExt cx="1207445" cy="983693"/>
          </a:xfrm>
        </p:grpSpPr>
        <p:sp>
          <p:nvSpPr>
            <p:cNvPr id="53" name="Freeform 53"/>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54" name="TextBox 54"/>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29%</a:t>
              </a:r>
            </a:p>
          </p:txBody>
        </p:sp>
      </p:grpSp>
      <p:grpSp>
        <p:nvGrpSpPr>
          <p:cNvPr id="55" name="Group 55"/>
          <p:cNvGrpSpPr/>
          <p:nvPr/>
        </p:nvGrpSpPr>
        <p:grpSpPr>
          <a:xfrm>
            <a:off x="10893508" y="7592986"/>
            <a:ext cx="1469283" cy="1197010"/>
            <a:chOff x="0" y="0"/>
            <a:chExt cx="1207445" cy="983693"/>
          </a:xfrm>
        </p:grpSpPr>
        <p:sp>
          <p:nvSpPr>
            <p:cNvPr id="56" name="Freeform 56"/>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57" name="TextBox 57"/>
            <p:cNvSpPr txBox="1"/>
            <p:nvPr/>
          </p:nvSpPr>
          <p:spPr>
            <a:xfrm>
              <a:off x="113198" y="139846"/>
              <a:ext cx="981049" cy="751625"/>
            </a:xfrm>
            <a:prstGeom prst="rect">
              <a:avLst/>
            </a:prstGeom>
          </p:spPr>
          <p:txBody>
            <a:bodyPr lIns="50800" tIns="50800" rIns="50800" bIns="50800" rtlCol="0" anchor="ctr"/>
            <a:lstStyle/>
            <a:p>
              <a:pPr algn="ctr">
                <a:lnSpc>
                  <a:spcPts val="2907"/>
                </a:lnSpc>
              </a:pPr>
              <a:r>
                <a:rPr lang="en-US" sz="3028" spc="-290">
                  <a:solidFill>
                    <a:srgbClr val="156669"/>
                  </a:solidFill>
                  <a:latin typeface="Public Sans Bold"/>
                </a:rPr>
                <a:t>11%</a:t>
              </a:r>
            </a:p>
          </p:txBody>
        </p:sp>
      </p:grpSp>
      <p:grpSp>
        <p:nvGrpSpPr>
          <p:cNvPr id="58" name="Group 58"/>
          <p:cNvGrpSpPr/>
          <p:nvPr/>
        </p:nvGrpSpPr>
        <p:grpSpPr>
          <a:xfrm>
            <a:off x="15186172" y="7592986"/>
            <a:ext cx="1469283" cy="1197010"/>
            <a:chOff x="0" y="0"/>
            <a:chExt cx="1207445" cy="983693"/>
          </a:xfrm>
        </p:grpSpPr>
        <p:sp>
          <p:nvSpPr>
            <p:cNvPr id="59" name="Freeform 59"/>
            <p:cNvSpPr/>
            <p:nvPr/>
          </p:nvSpPr>
          <p:spPr>
            <a:xfrm>
              <a:off x="0" y="0"/>
              <a:ext cx="1207445" cy="983693"/>
            </a:xfrm>
            <a:custGeom>
              <a:avLst/>
              <a:gdLst/>
              <a:ahLst/>
              <a:cxnLst/>
              <a:rect l="l" t="t" r="r" b="b"/>
              <a:pathLst>
                <a:path w="1207445" h="983693">
                  <a:moveTo>
                    <a:pt x="603722" y="0"/>
                  </a:moveTo>
                  <a:cubicBezTo>
                    <a:pt x="270296" y="0"/>
                    <a:pt x="0" y="220207"/>
                    <a:pt x="0" y="491846"/>
                  </a:cubicBezTo>
                  <a:cubicBezTo>
                    <a:pt x="0" y="763485"/>
                    <a:pt x="270296" y="983693"/>
                    <a:pt x="603722" y="983693"/>
                  </a:cubicBezTo>
                  <a:cubicBezTo>
                    <a:pt x="937149" y="983693"/>
                    <a:pt x="1207445" y="763485"/>
                    <a:pt x="1207445" y="491846"/>
                  </a:cubicBezTo>
                  <a:cubicBezTo>
                    <a:pt x="1207445" y="220207"/>
                    <a:pt x="937149" y="0"/>
                    <a:pt x="603722" y="0"/>
                  </a:cubicBezTo>
                  <a:close/>
                </a:path>
              </a:pathLst>
            </a:custGeom>
            <a:solidFill>
              <a:srgbClr val="B8D2E4"/>
            </a:solidFill>
            <a:ln w="85725" cap="sq">
              <a:solidFill>
                <a:srgbClr val="FBF6F1"/>
              </a:solidFill>
              <a:prstDash val="solid"/>
              <a:miter/>
            </a:ln>
          </p:spPr>
          <p:txBody>
            <a:bodyPr/>
            <a:lstStyle/>
            <a:p>
              <a:endParaRPr lang="en-US"/>
            </a:p>
          </p:txBody>
        </p:sp>
        <p:sp>
          <p:nvSpPr>
            <p:cNvPr id="60" name="TextBox 60"/>
            <p:cNvSpPr txBox="1"/>
            <p:nvPr/>
          </p:nvSpPr>
          <p:spPr>
            <a:xfrm>
              <a:off x="113198" y="130321"/>
              <a:ext cx="981049" cy="761150"/>
            </a:xfrm>
            <a:prstGeom prst="rect">
              <a:avLst/>
            </a:prstGeom>
          </p:spPr>
          <p:txBody>
            <a:bodyPr lIns="50800" tIns="50800" rIns="50800" bIns="50800" rtlCol="0" anchor="ctr"/>
            <a:lstStyle/>
            <a:p>
              <a:pPr algn="ctr">
                <a:lnSpc>
                  <a:spcPts val="1947"/>
                </a:lnSpc>
              </a:pPr>
              <a:r>
                <a:rPr lang="en-US" sz="2028" spc="-194">
                  <a:solidFill>
                    <a:srgbClr val="156669"/>
                  </a:solidFill>
                  <a:latin typeface="Public Sans Bold"/>
                </a:rPr>
                <a:t>Social Supports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sp>
        <p:nvSpPr>
          <p:cNvPr id="2" name="Freeform 2"/>
          <p:cNvSpPr/>
          <p:nvPr/>
        </p:nvSpPr>
        <p:spPr>
          <a:xfrm>
            <a:off x="166367" y="5880009"/>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4845" y="8577924"/>
            <a:ext cx="862333" cy="862333"/>
          </a:xfrm>
          <a:custGeom>
            <a:avLst/>
            <a:gdLst/>
            <a:ahLst/>
            <a:cxnLst/>
            <a:rect l="l" t="t" r="r" b="b"/>
            <a:pathLst>
              <a:path w="862333" h="862333">
                <a:moveTo>
                  <a:pt x="0" y="0"/>
                </a:moveTo>
                <a:lnTo>
                  <a:pt x="862334" y="0"/>
                </a:lnTo>
                <a:lnTo>
                  <a:pt x="862334"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20187" y="7978540"/>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66367" y="2958100"/>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144000" y="2958100"/>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9089156" y="5036937"/>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1239482" y="2958100"/>
            <a:ext cx="7283897" cy="1344232"/>
            <a:chOff x="0" y="0"/>
            <a:chExt cx="1918393" cy="354037"/>
          </a:xfrm>
        </p:grpSpPr>
        <p:sp>
          <p:nvSpPr>
            <p:cNvPr id="9" name="Freeform 9"/>
            <p:cNvSpPr/>
            <p:nvPr/>
          </p:nvSpPr>
          <p:spPr>
            <a:xfrm>
              <a:off x="0" y="0"/>
              <a:ext cx="1918393" cy="354037"/>
            </a:xfrm>
            <a:custGeom>
              <a:avLst/>
              <a:gdLst/>
              <a:ahLst/>
              <a:cxnLst/>
              <a:rect l="l" t="t" r="r" b="b"/>
              <a:pathLst>
                <a:path w="1918393" h="354037">
                  <a:moveTo>
                    <a:pt x="54207" y="0"/>
                  </a:moveTo>
                  <a:lnTo>
                    <a:pt x="1864186" y="0"/>
                  </a:lnTo>
                  <a:cubicBezTo>
                    <a:pt x="1878562" y="0"/>
                    <a:pt x="1892350" y="5711"/>
                    <a:pt x="1902516" y="15877"/>
                  </a:cubicBezTo>
                  <a:cubicBezTo>
                    <a:pt x="1912682" y="26043"/>
                    <a:pt x="1918393" y="39830"/>
                    <a:pt x="1918393" y="54207"/>
                  </a:cubicBezTo>
                  <a:lnTo>
                    <a:pt x="1918393" y="299830"/>
                  </a:lnTo>
                  <a:cubicBezTo>
                    <a:pt x="1918393" y="314206"/>
                    <a:pt x="1912682" y="327994"/>
                    <a:pt x="1902516" y="338160"/>
                  </a:cubicBezTo>
                  <a:cubicBezTo>
                    <a:pt x="1892350" y="348325"/>
                    <a:pt x="1878562" y="354037"/>
                    <a:pt x="1864186" y="354037"/>
                  </a:cubicBezTo>
                  <a:lnTo>
                    <a:pt x="54207" y="354037"/>
                  </a:lnTo>
                  <a:cubicBezTo>
                    <a:pt x="39830" y="354037"/>
                    <a:pt x="26043" y="348325"/>
                    <a:pt x="15877" y="338160"/>
                  </a:cubicBezTo>
                  <a:cubicBezTo>
                    <a:pt x="5711" y="327994"/>
                    <a:pt x="0" y="314206"/>
                    <a:pt x="0" y="299830"/>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10" name="TextBox 10"/>
            <p:cNvSpPr txBox="1"/>
            <p:nvPr/>
          </p:nvSpPr>
          <p:spPr>
            <a:xfrm>
              <a:off x="0" y="47625"/>
              <a:ext cx="1918393" cy="306412"/>
            </a:xfrm>
            <a:prstGeom prst="rect">
              <a:avLst/>
            </a:prstGeom>
          </p:spPr>
          <p:txBody>
            <a:bodyPr lIns="50800" tIns="50800" rIns="50800" bIns="50800" rtlCol="0" anchor="ctr"/>
            <a:lstStyle/>
            <a:p>
              <a:pPr algn="ctr">
                <a:lnSpc>
                  <a:spcPts val="2331"/>
                </a:lnSpc>
              </a:pPr>
              <a:endParaRPr/>
            </a:p>
          </p:txBody>
        </p:sp>
      </p:grpSp>
      <p:sp>
        <p:nvSpPr>
          <p:cNvPr id="11" name="TextBox 11"/>
          <p:cNvSpPr txBox="1"/>
          <p:nvPr/>
        </p:nvSpPr>
        <p:spPr>
          <a:xfrm>
            <a:off x="0" y="171450"/>
            <a:ext cx="17541335" cy="987450"/>
          </a:xfrm>
          <a:prstGeom prst="rect">
            <a:avLst/>
          </a:prstGeom>
        </p:spPr>
        <p:txBody>
          <a:bodyPr lIns="0" tIns="0" rIns="0" bIns="0" rtlCol="0" anchor="t">
            <a:spAutoFit/>
          </a:bodyPr>
          <a:lstStyle/>
          <a:p>
            <a:pPr marL="0" lvl="0" indent="0" algn="l">
              <a:lnSpc>
                <a:spcPts val="7679"/>
              </a:lnSpc>
            </a:pPr>
            <a:r>
              <a:rPr lang="en-US" sz="7999" spc="-767" dirty="0">
                <a:solidFill>
                  <a:srgbClr val="156669"/>
                </a:solidFill>
                <a:latin typeface="Public Sans"/>
              </a:rPr>
              <a:t>Interviews with Service Users</a:t>
            </a:r>
          </a:p>
        </p:txBody>
      </p:sp>
      <p:sp>
        <p:nvSpPr>
          <p:cNvPr id="12" name="TextBox 12"/>
          <p:cNvSpPr txBox="1"/>
          <p:nvPr/>
        </p:nvSpPr>
        <p:spPr>
          <a:xfrm>
            <a:off x="9096374" y="7079298"/>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007E39"/>
                </a:solidFill>
                <a:latin typeface="Public Sans"/>
              </a:rPr>
              <a:t>Benefits of an open phone line</a:t>
            </a:r>
          </a:p>
        </p:txBody>
      </p:sp>
      <p:sp>
        <p:nvSpPr>
          <p:cNvPr id="13" name="TextBox 13"/>
          <p:cNvSpPr txBox="1"/>
          <p:nvPr/>
        </p:nvSpPr>
        <p:spPr>
          <a:xfrm>
            <a:off x="538872" y="5035754"/>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FF0000"/>
                </a:solidFill>
                <a:latin typeface="Public Sans"/>
              </a:rPr>
              <a:t>Issues with emergency accommodation</a:t>
            </a:r>
          </a:p>
        </p:txBody>
      </p:sp>
      <p:sp>
        <p:nvSpPr>
          <p:cNvPr id="14" name="TextBox 14"/>
          <p:cNvSpPr txBox="1"/>
          <p:nvPr/>
        </p:nvSpPr>
        <p:spPr>
          <a:xfrm>
            <a:off x="9120187" y="2175951"/>
            <a:ext cx="7824726" cy="436017"/>
          </a:xfrm>
          <a:prstGeom prst="rect">
            <a:avLst/>
          </a:prstGeom>
        </p:spPr>
        <p:txBody>
          <a:bodyPr lIns="0" tIns="0" rIns="0" bIns="0" rtlCol="0" anchor="t">
            <a:spAutoFit/>
          </a:bodyPr>
          <a:lstStyle/>
          <a:p>
            <a:pPr marL="0" lvl="0" indent="0" algn="l">
              <a:lnSpc>
                <a:spcPts val="3359"/>
              </a:lnSpc>
            </a:pPr>
            <a:r>
              <a:rPr lang="en-US" sz="3499" spc="-335" dirty="0">
                <a:solidFill>
                  <a:srgbClr val="007E39"/>
                </a:solidFill>
                <a:latin typeface="Public Sans"/>
              </a:rPr>
              <a:t>Positive regard for PMVT led accommodation</a:t>
            </a:r>
          </a:p>
        </p:txBody>
      </p:sp>
      <p:sp>
        <p:nvSpPr>
          <p:cNvPr id="15" name="TextBox 15"/>
          <p:cNvSpPr txBox="1"/>
          <p:nvPr/>
        </p:nvSpPr>
        <p:spPr>
          <a:xfrm>
            <a:off x="606011" y="2172103"/>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FF0000"/>
                </a:solidFill>
                <a:latin typeface="Public Sans"/>
              </a:rPr>
              <a:t>Lack of solid information</a:t>
            </a:r>
          </a:p>
        </p:txBody>
      </p:sp>
      <p:sp>
        <p:nvSpPr>
          <p:cNvPr id="16" name="TextBox 16"/>
          <p:cNvSpPr txBox="1"/>
          <p:nvPr/>
        </p:nvSpPr>
        <p:spPr>
          <a:xfrm>
            <a:off x="597533" y="7699057"/>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FF0000"/>
                </a:solidFill>
                <a:latin typeface="Public Sans"/>
              </a:rPr>
              <a:t>Importance of social connection</a:t>
            </a:r>
          </a:p>
        </p:txBody>
      </p:sp>
      <p:sp>
        <p:nvSpPr>
          <p:cNvPr id="17" name="TextBox 17"/>
          <p:cNvSpPr txBox="1"/>
          <p:nvPr/>
        </p:nvSpPr>
        <p:spPr>
          <a:xfrm>
            <a:off x="1239483" y="3184805"/>
            <a:ext cx="7038366" cy="843198"/>
          </a:xfrm>
          <a:prstGeom prst="rect">
            <a:avLst/>
          </a:prstGeom>
        </p:spPr>
        <p:txBody>
          <a:bodyPr lIns="0" tIns="0" rIns="0" bIns="0" rtlCol="0" anchor="t">
            <a:spAutoFit/>
          </a:bodyPr>
          <a:lstStyle/>
          <a:p>
            <a:pPr algn="ctr">
              <a:lnSpc>
                <a:spcPts val="3399"/>
              </a:lnSpc>
              <a:spcBef>
                <a:spcPct val="0"/>
              </a:spcBef>
            </a:pPr>
            <a:r>
              <a:rPr lang="en-US" sz="2428" spc="-233" dirty="0">
                <a:solidFill>
                  <a:srgbClr val="FBF6F1"/>
                </a:solidFill>
                <a:latin typeface="Public Sans Bold Italics"/>
              </a:rPr>
              <a:t>“I thought it was only a certain amount of time I had, I was like Jesus where am I </a:t>
            </a:r>
            <a:r>
              <a:rPr lang="en-US" sz="2428" spc="-233" dirty="0" err="1">
                <a:solidFill>
                  <a:srgbClr val="FBF6F1"/>
                </a:solidFill>
                <a:latin typeface="Public Sans Bold Italics"/>
              </a:rPr>
              <a:t>gonna</a:t>
            </a:r>
            <a:r>
              <a:rPr lang="en-US" sz="2428" spc="-233" dirty="0">
                <a:solidFill>
                  <a:srgbClr val="FBF6F1"/>
                </a:solidFill>
                <a:latin typeface="Public Sans Bold Italics"/>
              </a:rPr>
              <a:t> go after this.” </a:t>
            </a:r>
          </a:p>
        </p:txBody>
      </p:sp>
      <p:grpSp>
        <p:nvGrpSpPr>
          <p:cNvPr id="18" name="Group 18"/>
          <p:cNvGrpSpPr/>
          <p:nvPr/>
        </p:nvGrpSpPr>
        <p:grpSpPr>
          <a:xfrm>
            <a:off x="1239483" y="5880009"/>
            <a:ext cx="7283897" cy="1344232"/>
            <a:chOff x="0" y="0"/>
            <a:chExt cx="1918393" cy="354037"/>
          </a:xfrm>
        </p:grpSpPr>
        <p:sp>
          <p:nvSpPr>
            <p:cNvPr id="19" name="Freeform 19"/>
            <p:cNvSpPr/>
            <p:nvPr/>
          </p:nvSpPr>
          <p:spPr>
            <a:xfrm>
              <a:off x="0" y="0"/>
              <a:ext cx="1918393" cy="354037"/>
            </a:xfrm>
            <a:custGeom>
              <a:avLst/>
              <a:gdLst/>
              <a:ahLst/>
              <a:cxnLst/>
              <a:rect l="l" t="t" r="r" b="b"/>
              <a:pathLst>
                <a:path w="1918393" h="354037">
                  <a:moveTo>
                    <a:pt x="54207" y="0"/>
                  </a:moveTo>
                  <a:lnTo>
                    <a:pt x="1864186" y="0"/>
                  </a:lnTo>
                  <a:cubicBezTo>
                    <a:pt x="1878562" y="0"/>
                    <a:pt x="1892350" y="5711"/>
                    <a:pt x="1902516" y="15877"/>
                  </a:cubicBezTo>
                  <a:cubicBezTo>
                    <a:pt x="1912682" y="26043"/>
                    <a:pt x="1918393" y="39830"/>
                    <a:pt x="1918393" y="54207"/>
                  </a:cubicBezTo>
                  <a:lnTo>
                    <a:pt x="1918393" y="299830"/>
                  </a:lnTo>
                  <a:cubicBezTo>
                    <a:pt x="1918393" y="314206"/>
                    <a:pt x="1912682" y="327994"/>
                    <a:pt x="1902516" y="338160"/>
                  </a:cubicBezTo>
                  <a:cubicBezTo>
                    <a:pt x="1892350" y="348325"/>
                    <a:pt x="1878562" y="354037"/>
                    <a:pt x="1864186" y="354037"/>
                  </a:cubicBezTo>
                  <a:lnTo>
                    <a:pt x="54207" y="354037"/>
                  </a:lnTo>
                  <a:cubicBezTo>
                    <a:pt x="39830" y="354037"/>
                    <a:pt x="26043" y="348325"/>
                    <a:pt x="15877" y="338160"/>
                  </a:cubicBezTo>
                  <a:cubicBezTo>
                    <a:pt x="5711" y="327994"/>
                    <a:pt x="0" y="314206"/>
                    <a:pt x="0" y="299830"/>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20" name="TextBox 20"/>
            <p:cNvSpPr txBox="1"/>
            <p:nvPr/>
          </p:nvSpPr>
          <p:spPr>
            <a:xfrm>
              <a:off x="0" y="47625"/>
              <a:ext cx="1918393" cy="306412"/>
            </a:xfrm>
            <a:prstGeom prst="rect">
              <a:avLst/>
            </a:prstGeom>
          </p:spPr>
          <p:txBody>
            <a:bodyPr lIns="50800" tIns="50800" rIns="50800" bIns="50800" rtlCol="0" anchor="ctr"/>
            <a:lstStyle/>
            <a:p>
              <a:pPr algn="ctr">
                <a:lnSpc>
                  <a:spcPts val="2331"/>
                </a:lnSpc>
              </a:pPr>
              <a:endParaRPr/>
            </a:p>
          </p:txBody>
        </p:sp>
      </p:grpSp>
      <p:grpSp>
        <p:nvGrpSpPr>
          <p:cNvPr id="21" name="Group 21"/>
          <p:cNvGrpSpPr/>
          <p:nvPr/>
        </p:nvGrpSpPr>
        <p:grpSpPr>
          <a:xfrm>
            <a:off x="1239483" y="8442761"/>
            <a:ext cx="7283897" cy="1344232"/>
            <a:chOff x="0" y="0"/>
            <a:chExt cx="1918393" cy="354037"/>
          </a:xfrm>
        </p:grpSpPr>
        <p:sp>
          <p:nvSpPr>
            <p:cNvPr id="22" name="Freeform 22"/>
            <p:cNvSpPr/>
            <p:nvPr/>
          </p:nvSpPr>
          <p:spPr>
            <a:xfrm>
              <a:off x="0" y="0"/>
              <a:ext cx="1918393" cy="354037"/>
            </a:xfrm>
            <a:custGeom>
              <a:avLst/>
              <a:gdLst/>
              <a:ahLst/>
              <a:cxnLst/>
              <a:rect l="l" t="t" r="r" b="b"/>
              <a:pathLst>
                <a:path w="1918393" h="354037">
                  <a:moveTo>
                    <a:pt x="54207" y="0"/>
                  </a:moveTo>
                  <a:lnTo>
                    <a:pt x="1864186" y="0"/>
                  </a:lnTo>
                  <a:cubicBezTo>
                    <a:pt x="1878562" y="0"/>
                    <a:pt x="1892350" y="5711"/>
                    <a:pt x="1902516" y="15877"/>
                  </a:cubicBezTo>
                  <a:cubicBezTo>
                    <a:pt x="1912682" y="26043"/>
                    <a:pt x="1918393" y="39830"/>
                    <a:pt x="1918393" y="54207"/>
                  </a:cubicBezTo>
                  <a:lnTo>
                    <a:pt x="1918393" y="299830"/>
                  </a:lnTo>
                  <a:cubicBezTo>
                    <a:pt x="1918393" y="314206"/>
                    <a:pt x="1912682" y="327994"/>
                    <a:pt x="1902516" y="338160"/>
                  </a:cubicBezTo>
                  <a:cubicBezTo>
                    <a:pt x="1892350" y="348325"/>
                    <a:pt x="1878562" y="354037"/>
                    <a:pt x="1864186" y="354037"/>
                  </a:cubicBezTo>
                  <a:lnTo>
                    <a:pt x="54207" y="354037"/>
                  </a:lnTo>
                  <a:cubicBezTo>
                    <a:pt x="39830" y="354037"/>
                    <a:pt x="26043" y="348325"/>
                    <a:pt x="15877" y="338160"/>
                  </a:cubicBezTo>
                  <a:cubicBezTo>
                    <a:pt x="5711" y="327994"/>
                    <a:pt x="0" y="314206"/>
                    <a:pt x="0" y="299830"/>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23" name="TextBox 23"/>
            <p:cNvSpPr txBox="1"/>
            <p:nvPr/>
          </p:nvSpPr>
          <p:spPr>
            <a:xfrm>
              <a:off x="0" y="47625"/>
              <a:ext cx="1918393" cy="306412"/>
            </a:xfrm>
            <a:prstGeom prst="rect">
              <a:avLst/>
            </a:prstGeom>
          </p:spPr>
          <p:txBody>
            <a:bodyPr lIns="50800" tIns="50800" rIns="50800" bIns="50800" rtlCol="0" anchor="ctr"/>
            <a:lstStyle/>
            <a:p>
              <a:pPr algn="ctr">
                <a:lnSpc>
                  <a:spcPts val="2331"/>
                </a:lnSpc>
              </a:pPr>
              <a:endParaRPr/>
            </a:p>
          </p:txBody>
        </p:sp>
      </p:grpSp>
      <p:grpSp>
        <p:nvGrpSpPr>
          <p:cNvPr id="24" name="Group 24"/>
          <p:cNvGrpSpPr/>
          <p:nvPr/>
        </p:nvGrpSpPr>
        <p:grpSpPr>
          <a:xfrm>
            <a:off x="10202594" y="5036937"/>
            <a:ext cx="7283897" cy="1344232"/>
            <a:chOff x="0" y="0"/>
            <a:chExt cx="1918393" cy="354037"/>
          </a:xfrm>
        </p:grpSpPr>
        <p:sp>
          <p:nvSpPr>
            <p:cNvPr id="25" name="Freeform 25"/>
            <p:cNvSpPr/>
            <p:nvPr/>
          </p:nvSpPr>
          <p:spPr>
            <a:xfrm>
              <a:off x="0" y="0"/>
              <a:ext cx="1918393" cy="354037"/>
            </a:xfrm>
            <a:custGeom>
              <a:avLst/>
              <a:gdLst/>
              <a:ahLst/>
              <a:cxnLst/>
              <a:rect l="l" t="t" r="r" b="b"/>
              <a:pathLst>
                <a:path w="1918393" h="354037">
                  <a:moveTo>
                    <a:pt x="54207" y="0"/>
                  </a:moveTo>
                  <a:lnTo>
                    <a:pt x="1864186" y="0"/>
                  </a:lnTo>
                  <a:cubicBezTo>
                    <a:pt x="1878562" y="0"/>
                    <a:pt x="1892350" y="5711"/>
                    <a:pt x="1902516" y="15877"/>
                  </a:cubicBezTo>
                  <a:cubicBezTo>
                    <a:pt x="1912682" y="26043"/>
                    <a:pt x="1918393" y="39830"/>
                    <a:pt x="1918393" y="54207"/>
                  </a:cubicBezTo>
                  <a:lnTo>
                    <a:pt x="1918393" y="299830"/>
                  </a:lnTo>
                  <a:cubicBezTo>
                    <a:pt x="1918393" y="314206"/>
                    <a:pt x="1912682" y="327994"/>
                    <a:pt x="1902516" y="338160"/>
                  </a:cubicBezTo>
                  <a:cubicBezTo>
                    <a:pt x="1892350" y="348325"/>
                    <a:pt x="1878562" y="354037"/>
                    <a:pt x="1864186" y="354037"/>
                  </a:cubicBezTo>
                  <a:lnTo>
                    <a:pt x="54207" y="354037"/>
                  </a:lnTo>
                  <a:cubicBezTo>
                    <a:pt x="39830" y="354037"/>
                    <a:pt x="26043" y="348325"/>
                    <a:pt x="15877" y="338160"/>
                  </a:cubicBezTo>
                  <a:cubicBezTo>
                    <a:pt x="5711" y="327994"/>
                    <a:pt x="0" y="314206"/>
                    <a:pt x="0" y="299830"/>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26" name="TextBox 26"/>
            <p:cNvSpPr txBox="1"/>
            <p:nvPr/>
          </p:nvSpPr>
          <p:spPr>
            <a:xfrm>
              <a:off x="0" y="47625"/>
              <a:ext cx="1918393" cy="306412"/>
            </a:xfrm>
            <a:prstGeom prst="rect">
              <a:avLst/>
            </a:prstGeom>
          </p:spPr>
          <p:txBody>
            <a:bodyPr lIns="50800" tIns="50800" rIns="50800" bIns="50800" rtlCol="0" anchor="ctr"/>
            <a:lstStyle/>
            <a:p>
              <a:pPr algn="ctr">
                <a:lnSpc>
                  <a:spcPts val="2331"/>
                </a:lnSpc>
              </a:pPr>
              <a:endParaRPr/>
            </a:p>
          </p:txBody>
        </p:sp>
      </p:grpSp>
      <p:grpSp>
        <p:nvGrpSpPr>
          <p:cNvPr id="27" name="Group 27"/>
          <p:cNvGrpSpPr/>
          <p:nvPr/>
        </p:nvGrpSpPr>
        <p:grpSpPr>
          <a:xfrm>
            <a:off x="10311380" y="2885213"/>
            <a:ext cx="7305226" cy="1344232"/>
            <a:chOff x="0" y="0"/>
            <a:chExt cx="1924010" cy="354037"/>
          </a:xfrm>
        </p:grpSpPr>
        <p:sp>
          <p:nvSpPr>
            <p:cNvPr id="28" name="Freeform 28"/>
            <p:cNvSpPr/>
            <p:nvPr/>
          </p:nvSpPr>
          <p:spPr>
            <a:xfrm>
              <a:off x="0" y="0"/>
              <a:ext cx="1924010" cy="354037"/>
            </a:xfrm>
            <a:custGeom>
              <a:avLst/>
              <a:gdLst/>
              <a:ahLst/>
              <a:cxnLst/>
              <a:rect l="l" t="t" r="r" b="b"/>
              <a:pathLst>
                <a:path w="1924010" h="354037">
                  <a:moveTo>
                    <a:pt x="54049" y="0"/>
                  </a:moveTo>
                  <a:lnTo>
                    <a:pt x="1869962" y="0"/>
                  </a:lnTo>
                  <a:cubicBezTo>
                    <a:pt x="1884296" y="0"/>
                    <a:pt x="1898044" y="5694"/>
                    <a:pt x="1908180" y="15830"/>
                  </a:cubicBezTo>
                  <a:cubicBezTo>
                    <a:pt x="1918316" y="25967"/>
                    <a:pt x="1924010" y="39714"/>
                    <a:pt x="1924010" y="54049"/>
                  </a:cubicBezTo>
                  <a:lnTo>
                    <a:pt x="1924010" y="299988"/>
                  </a:lnTo>
                  <a:cubicBezTo>
                    <a:pt x="1924010" y="314322"/>
                    <a:pt x="1918316" y="328070"/>
                    <a:pt x="1908180" y="338206"/>
                  </a:cubicBezTo>
                  <a:cubicBezTo>
                    <a:pt x="1898044" y="348342"/>
                    <a:pt x="1884296" y="354037"/>
                    <a:pt x="1869962" y="354037"/>
                  </a:cubicBezTo>
                  <a:lnTo>
                    <a:pt x="54049" y="354037"/>
                  </a:lnTo>
                  <a:cubicBezTo>
                    <a:pt x="39714" y="354037"/>
                    <a:pt x="25967" y="348342"/>
                    <a:pt x="15830" y="338206"/>
                  </a:cubicBezTo>
                  <a:cubicBezTo>
                    <a:pt x="5694" y="328070"/>
                    <a:pt x="0" y="314322"/>
                    <a:pt x="0" y="299988"/>
                  </a:cubicBezTo>
                  <a:lnTo>
                    <a:pt x="0" y="54049"/>
                  </a:lnTo>
                  <a:cubicBezTo>
                    <a:pt x="0" y="39714"/>
                    <a:pt x="5694" y="25967"/>
                    <a:pt x="15830" y="15830"/>
                  </a:cubicBezTo>
                  <a:cubicBezTo>
                    <a:pt x="25967" y="5694"/>
                    <a:pt x="39714" y="0"/>
                    <a:pt x="54049" y="0"/>
                  </a:cubicBezTo>
                  <a:close/>
                </a:path>
              </a:pathLst>
            </a:custGeom>
            <a:solidFill>
              <a:srgbClr val="156669"/>
            </a:solidFill>
            <a:ln w="76200" cap="rnd">
              <a:solidFill>
                <a:srgbClr val="156669"/>
              </a:solidFill>
              <a:prstDash val="solid"/>
              <a:round/>
            </a:ln>
          </p:spPr>
          <p:txBody>
            <a:bodyPr/>
            <a:lstStyle/>
            <a:p>
              <a:endParaRPr lang="en-US"/>
            </a:p>
          </p:txBody>
        </p:sp>
        <p:sp>
          <p:nvSpPr>
            <p:cNvPr id="29" name="TextBox 29"/>
            <p:cNvSpPr txBox="1"/>
            <p:nvPr/>
          </p:nvSpPr>
          <p:spPr>
            <a:xfrm>
              <a:off x="0" y="47625"/>
              <a:ext cx="1924010" cy="306412"/>
            </a:xfrm>
            <a:prstGeom prst="rect">
              <a:avLst/>
            </a:prstGeom>
          </p:spPr>
          <p:txBody>
            <a:bodyPr lIns="50800" tIns="50800" rIns="50800" bIns="50800" rtlCol="0" anchor="ctr"/>
            <a:lstStyle/>
            <a:p>
              <a:pPr algn="ctr">
                <a:lnSpc>
                  <a:spcPts val="2331"/>
                </a:lnSpc>
              </a:pPr>
              <a:endParaRPr/>
            </a:p>
          </p:txBody>
        </p:sp>
      </p:grpSp>
      <p:grpSp>
        <p:nvGrpSpPr>
          <p:cNvPr id="30" name="Group 30"/>
          <p:cNvGrpSpPr/>
          <p:nvPr/>
        </p:nvGrpSpPr>
        <p:grpSpPr>
          <a:xfrm>
            <a:off x="10171787" y="7978540"/>
            <a:ext cx="7304180" cy="1344232"/>
            <a:chOff x="0" y="0"/>
            <a:chExt cx="1923735" cy="354037"/>
          </a:xfrm>
        </p:grpSpPr>
        <p:sp>
          <p:nvSpPr>
            <p:cNvPr id="31" name="Freeform 31"/>
            <p:cNvSpPr/>
            <p:nvPr/>
          </p:nvSpPr>
          <p:spPr>
            <a:xfrm>
              <a:off x="0" y="0"/>
              <a:ext cx="1923735" cy="354037"/>
            </a:xfrm>
            <a:custGeom>
              <a:avLst/>
              <a:gdLst/>
              <a:ahLst/>
              <a:cxnLst/>
              <a:rect l="l" t="t" r="r" b="b"/>
              <a:pathLst>
                <a:path w="1923735" h="354037">
                  <a:moveTo>
                    <a:pt x="54056" y="0"/>
                  </a:moveTo>
                  <a:lnTo>
                    <a:pt x="1869678" y="0"/>
                  </a:lnTo>
                  <a:cubicBezTo>
                    <a:pt x="1884015" y="0"/>
                    <a:pt x="1897764" y="5695"/>
                    <a:pt x="1907902" y="15833"/>
                  </a:cubicBezTo>
                  <a:cubicBezTo>
                    <a:pt x="1918040" y="25970"/>
                    <a:pt x="1923735" y="39720"/>
                    <a:pt x="1923735" y="54056"/>
                  </a:cubicBezTo>
                  <a:lnTo>
                    <a:pt x="1923735" y="299980"/>
                  </a:lnTo>
                  <a:cubicBezTo>
                    <a:pt x="1923735" y="314317"/>
                    <a:pt x="1918040" y="328066"/>
                    <a:pt x="1907902" y="338204"/>
                  </a:cubicBezTo>
                  <a:cubicBezTo>
                    <a:pt x="1897764" y="348341"/>
                    <a:pt x="1884015" y="354037"/>
                    <a:pt x="1869678" y="354037"/>
                  </a:cubicBezTo>
                  <a:lnTo>
                    <a:pt x="54056" y="354037"/>
                  </a:lnTo>
                  <a:cubicBezTo>
                    <a:pt x="39720" y="354037"/>
                    <a:pt x="25970" y="348341"/>
                    <a:pt x="15833" y="338204"/>
                  </a:cubicBezTo>
                  <a:cubicBezTo>
                    <a:pt x="5695" y="328066"/>
                    <a:pt x="0" y="314317"/>
                    <a:pt x="0" y="299980"/>
                  </a:cubicBezTo>
                  <a:lnTo>
                    <a:pt x="0" y="54056"/>
                  </a:lnTo>
                  <a:cubicBezTo>
                    <a:pt x="0" y="39720"/>
                    <a:pt x="5695" y="25970"/>
                    <a:pt x="15833" y="15833"/>
                  </a:cubicBezTo>
                  <a:cubicBezTo>
                    <a:pt x="25970" y="5695"/>
                    <a:pt x="39720" y="0"/>
                    <a:pt x="54056" y="0"/>
                  </a:cubicBezTo>
                  <a:close/>
                </a:path>
              </a:pathLst>
            </a:custGeom>
            <a:solidFill>
              <a:srgbClr val="156669"/>
            </a:solidFill>
            <a:ln w="76200" cap="rnd">
              <a:solidFill>
                <a:srgbClr val="156669"/>
              </a:solidFill>
              <a:prstDash val="solid"/>
              <a:round/>
            </a:ln>
          </p:spPr>
          <p:txBody>
            <a:bodyPr/>
            <a:lstStyle/>
            <a:p>
              <a:endParaRPr lang="en-US"/>
            </a:p>
          </p:txBody>
        </p:sp>
        <p:sp>
          <p:nvSpPr>
            <p:cNvPr id="32" name="TextBox 32"/>
            <p:cNvSpPr txBox="1"/>
            <p:nvPr/>
          </p:nvSpPr>
          <p:spPr>
            <a:xfrm>
              <a:off x="0" y="47625"/>
              <a:ext cx="1923735" cy="306412"/>
            </a:xfrm>
            <a:prstGeom prst="rect">
              <a:avLst/>
            </a:prstGeom>
          </p:spPr>
          <p:txBody>
            <a:bodyPr lIns="50800" tIns="50800" rIns="50800" bIns="50800" rtlCol="0" anchor="ctr"/>
            <a:lstStyle/>
            <a:p>
              <a:pPr algn="ctr">
                <a:lnSpc>
                  <a:spcPts val="2331"/>
                </a:lnSpc>
              </a:pPr>
              <a:endParaRPr/>
            </a:p>
          </p:txBody>
        </p:sp>
      </p:grpSp>
      <p:sp>
        <p:nvSpPr>
          <p:cNvPr id="33" name="TextBox 33"/>
          <p:cNvSpPr txBox="1"/>
          <p:nvPr/>
        </p:nvSpPr>
        <p:spPr>
          <a:xfrm>
            <a:off x="1363597" y="8670161"/>
            <a:ext cx="7038366" cy="1271823"/>
          </a:xfrm>
          <a:prstGeom prst="rect">
            <a:avLst/>
          </a:prstGeom>
        </p:spPr>
        <p:txBody>
          <a:bodyPr lIns="0" tIns="0" rIns="0" bIns="0" rtlCol="0" anchor="t">
            <a:spAutoFit/>
          </a:bodyPr>
          <a:lstStyle/>
          <a:p>
            <a:pPr algn="ctr">
              <a:lnSpc>
                <a:spcPts val="3399"/>
              </a:lnSpc>
            </a:pPr>
            <a:r>
              <a:rPr lang="en-US" sz="2428" spc="-233" dirty="0">
                <a:solidFill>
                  <a:srgbClr val="FBF6F1"/>
                </a:solidFill>
                <a:latin typeface="Public Sans Bold Italics"/>
              </a:rPr>
              <a:t>“It was hard to be confined… I want that social connection and when that’s took it’s like woah, what’s going on?”</a:t>
            </a:r>
          </a:p>
          <a:p>
            <a:pPr algn="ctr">
              <a:lnSpc>
                <a:spcPts val="3399"/>
              </a:lnSpc>
              <a:spcBef>
                <a:spcPct val="0"/>
              </a:spcBef>
            </a:pPr>
            <a:endParaRPr lang="en-US" sz="2428" spc="-233" dirty="0">
              <a:solidFill>
                <a:srgbClr val="FBF6F1"/>
              </a:solidFill>
              <a:latin typeface="Public Sans Bold Italics"/>
            </a:endParaRPr>
          </a:p>
        </p:txBody>
      </p:sp>
      <p:sp>
        <p:nvSpPr>
          <p:cNvPr id="34" name="TextBox 34"/>
          <p:cNvSpPr txBox="1"/>
          <p:nvPr/>
        </p:nvSpPr>
        <p:spPr>
          <a:xfrm>
            <a:off x="10304694" y="8042110"/>
            <a:ext cx="7038366" cy="1700448"/>
          </a:xfrm>
          <a:prstGeom prst="rect">
            <a:avLst/>
          </a:prstGeom>
        </p:spPr>
        <p:txBody>
          <a:bodyPr lIns="0" tIns="0" rIns="0" bIns="0" rtlCol="0" anchor="t">
            <a:spAutoFit/>
          </a:bodyPr>
          <a:lstStyle/>
          <a:p>
            <a:pPr algn="ctr">
              <a:lnSpc>
                <a:spcPts val="3399"/>
              </a:lnSpc>
            </a:pPr>
            <a:r>
              <a:rPr lang="en-US" sz="2428" spc="-233" dirty="0">
                <a:solidFill>
                  <a:srgbClr val="FBF6F1"/>
                </a:solidFill>
                <a:latin typeface="Public Sans Bold Italics"/>
              </a:rPr>
              <a:t>“It gives you something you can fall on at anytime… I still get the odd phone call asking me if I’m okay and that means a lot to  me.”</a:t>
            </a:r>
          </a:p>
          <a:p>
            <a:pPr algn="ctr">
              <a:lnSpc>
                <a:spcPts val="3399"/>
              </a:lnSpc>
              <a:spcBef>
                <a:spcPct val="0"/>
              </a:spcBef>
            </a:pPr>
            <a:endParaRPr lang="en-US" sz="2428" spc="-233" dirty="0">
              <a:solidFill>
                <a:srgbClr val="FBF6F1"/>
              </a:solidFill>
              <a:latin typeface="Public Sans Bold Italics"/>
            </a:endParaRPr>
          </a:p>
        </p:txBody>
      </p:sp>
      <p:sp>
        <p:nvSpPr>
          <p:cNvPr id="35" name="TextBox 35"/>
          <p:cNvSpPr txBox="1"/>
          <p:nvPr/>
        </p:nvSpPr>
        <p:spPr>
          <a:xfrm>
            <a:off x="1362248" y="6075884"/>
            <a:ext cx="7038366" cy="1706621"/>
          </a:xfrm>
          <a:prstGeom prst="rect">
            <a:avLst/>
          </a:prstGeom>
        </p:spPr>
        <p:txBody>
          <a:bodyPr lIns="0" tIns="0" rIns="0" bIns="0" rtlCol="0" anchor="t">
            <a:spAutoFit/>
          </a:bodyPr>
          <a:lstStyle/>
          <a:p>
            <a:pPr algn="ctr">
              <a:lnSpc>
                <a:spcPts val="3399"/>
              </a:lnSpc>
            </a:pPr>
            <a:r>
              <a:rPr lang="en-US" sz="2428" spc="-233" dirty="0">
                <a:solidFill>
                  <a:srgbClr val="FBF6F1"/>
                </a:solidFill>
                <a:latin typeface="Public Sans Bold Italics"/>
              </a:rPr>
              <a:t>“It was so antiquated and depressing. </a:t>
            </a:r>
          </a:p>
          <a:p>
            <a:pPr algn="ctr">
              <a:lnSpc>
                <a:spcPts val="3399"/>
              </a:lnSpc>
            </a:pPr>
            <a:r>
              <a:rPr lang="en-US" sz="2428" spc="-233" dirty="0">
                <a:solidFill>
                  <a:srgbClr val="FBF6F1"/>
                </a:solidFill>
                <a:latin typeface="Public Sans Bold Italics"/>
              </a:rPr>
              <a:t>Mother of Jesus,  I thought I’d never get out.  It was like prison.”</a:t>
            </a:r>
          </a:p>
          <a:p>
            <a:pPr algn="ctr">
              <a:lnSpc>
                <a:spcPts val="3399"/>
              </a:lnSpc>
              <a:spcBef>
                <a:spcPct val="0"/>
              </a:spcBef>
            </a:pPr>
            <a:endParaRPr lang="en-US" sz="2428" spc="-233" dirty="0">
              <a:solidFill>
                <a:srgbClr val="FBF6F1"/>
              </a:solidFill>
              <a:latin typeface="Public Sans Bold Italics"/>
            </a:endParaRPr>
          </a:p>
        </p:txBody>
      </p:sp>
      <p:sp>
        <p:nvSpPr>
          <p:cNvPr id="36" name="TextBox 36"/>
          <p:cNvSpPr txBox="1"/>
          <p:nvPr/>
        </p:nvSpPr>
        <p:spPr>
          <a:xfrm>
            <a:off x="10423481" y="3089497"/>
            <a:ext cx="7038366" cy="1271823"/>
          </a:xfrm>
          <a:prstGeom prst="rect">
            <a:avLst/>
          </a:prstGeom>
        </p:spPr>
        <p:txBody>
          <a:bodyPr lIns="0" tIns="0" rIns="0" bIns="0" rtlCol="0" anchor="t">
            <a:spAutoFit/>
          </a:bodyPr>
          <a:lstStyle/>
          <a:p>
            <a:pPr algn="ctr">
              <a:lnSpc>
                <a:spcPts val="3399"/>
              </a:lnSpc>
            </a:pPr>
            <a:r>
              <a:rPr lang="en-US" sz="2428" spc="-233" dirty="0">
                <a:solidFill>
                  <a:srgbClr val="FBF6F1"/>
                </a:solidFill>
                <a:latin typeface="Public Sans Bold Italics"/>
              </a:rPr>
              <a:t>“If I had gone into accommodation on my own, I don’t think </a:t>
            </a:r>
          </a:p>
          <a:p>
            <a:pPr algn="ctr">
              <a:lnSpc>
                <a:spcPts val="3399"/>
              </a:lnSpc>
            </a:pPr>
            <a:r>
              <a:rPr lang="en-US" sz="2428" spc="-233" dirty="0">
                <a:solidFill>
                  <a:srgbClr val="FBF6F1"/>
                </a:solidFill>
                <a:latin typeface="Public Sans Bold Italics"/>
              </a:rPr>
              <a:t>I’d be where I am in today.”</a:t>
            </a:r>
          </a:p>
          <a:p>
            <a:pPr algn="ctr">
              <a:lnSpc>
                <a:spcPts val="3399"/>
              </a:lnSpc>
              <a:spcBef>
                <a:spcPct val="0"/>
              </a:spcBef>
            </a:pPr>
            <a:endParaRPr lang="en-US" sz="2428" spc="-233" dirty="0">
              <a:solidFill>
                <a:srgbClr val="FBF6F1"/>
              </a:solidFill>
              <a:latin typeface="Public Sans Bold Italics"/>
            </a:endParaRPr>
          </a:p>
        </p:txBody>
      </p:sp>
      <p:sp>
        <p:nvSpPr>
          <p:cNvPr id="37" name="TextBox 37"/>
          <p:cNvSpPr txBox="1"/>
          <p:nvPr/>
        </p:nvSpPr>
        <p:spPr>
          <a:xfrm>
            <a:off x="10402476" y="5263358"/>
            <a:ext cx="6780739" cy="1271823"/>
          </a:xfrm>
          <a:prstGeom prst="rect">
            <a:avLst/>
          </a:prstGeom>
        </p:spPr>
        <p:txBody>
          <a:bodyPr lIns="0" tIns="0" rIns="0" bIns="0" rtlCol="0" anchor="t">
            <a:spAutoFit/>
          </a:bodyPr>
          <a:lstStyle/>
          <a:p>
            <a:pPr algn="ctr">
              <a:lnSpc>
                <a:spcPts val="3399"/>
              </a:lnSpc>
            </a:pPr>
            <a:r>
              <a:rPr lang="en-US" sz="2428" spc="-233" dirty="0">
                <a:solidFill>
                  <a:srgbClr val="FBF6F1"/>
                </a:solidFill>
                <a:latin typeface="Public Sans Bold Italics"/>
              </a:rPr>
              <a:t>“They have a social night… coffee day… which is great…,</a:t>
            </a:r>
          </a:p>
          <a:p>
            <a:pPr algn="ctr">
              <a:lnSpc>
                <a:spcPts val="3399"/>
              </a:lnSpc>
            </a:pPr>
            <a:r>
              <a:rPr lang="en-US" sz="2428" spc="-233" dirty="0">
                <a:solidFill>
                  <a:srgbClr val="FBF6F1"/>
                </a:solidFill>
                <a:latin typeface="Public Sans Bold Italics"/>
              </a:rPr>
              <a:t> I  go for a walk with the lads."</a:t>
            </a:r>
          </a:p>
          <a:p>
            <a:pPr algn="ctr">
              <a:lnSpc>
                <a:spcPts val="3399"/>
              </a:lnSpc>
              <a:spcBef>
                <a:spcPct val="0"/>
              </a:spcBef>
            </a:pPr>
            <a:endParaRPr lang="en-US" sz="2428" spc="-233" dirty="0">
              <a:solidFill>
                <a:srgbClr val="FBF6F1"/>
              </a:solidFill>
              <a:latin typeface="Public Sans Bold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0" y="171450"/>
            <a:ext cx="17541335" cy="1043938"/>
          </a:xfrm>
          <a:prstGeom prst="rect">
            <a:avLst/>
          </a:prstGeom>
        </p:spPr>
        <p:txBody>
          <a:bodyPr lIns="0" tIns="0" rIns="0" bIns="0" rtlCol="0" anchor="t">
            <a:spAutoFit/>
          </a:bodyPr>
          <a:lstStyle/>
          <a:p>
            <a:pPr marL="0" lvl="0" indent="0" algn="l">
              <a:lnSpc>
                <a:spcPts val="7679"/>
              </a:lnSpc>
            </a:pPr>
            <a:r>
              <a:rPr lang="en-US" sz="7999" spc="-767">
                <a:solidFill>
                  <a:srgbClr val="156669"/>
                </a:solidFill>
                <a:latin typeface="Public Sans"/>
              </a:rPr>
              <a:t>Interviews with Service Providers</a:t>
            </a:r>
          </a:p>
        </p:txBody>
      </p:sp>
      <p:sp>
        <p:nvSpPr>
          <p:cNvPr id="3" name="Freeform 3"/>
          <p:cNvSpPr/>
          <p:nvPr/>
        </p:nvSpPr>
        <p:spPr>
          <a:xfrm>
            <a:off x="103961" y="5227613"/>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9054952">
            <a:off x="-1044541" y="9375951"/>
            <a:ext cx="2089083" cy="1967536"/>
          </a:xfrm>
          <a:custGeom>
            <a:avLst/>
            <a:gdLst/>
            <a:ahLst/>
            <a:cxnLst/>
            <a:rect l="l" t="t" r="r" b="b"/>
            <a:pathLst>
              <a:path w="2089083" h="1967536">
                <a:moveTo>
                  <a:pt x="0" y="0"/>
                </a:moveTo>
                <a:lnTo>
                  <a:pt x="2089082" y="0"/>
                </a:lnTo>
                <a:lnTo>
                  <a:pt x="2089082" y="1967535"/>
                </a:lnTo>
                <a:lnTo>
                  <a:pt x="0" y="1967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9089435" y="5263535"/>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2334" y="8349881"/>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03961" y="2586625"/>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9089435" y="8129919"/>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9171039" y="2672387"/>
            <a:ext cx="862333" cy="862333"/>
          </a:xfrm>
          <a:custGeom>
            <a:avLst/>
            <a:gdLst/>
            <a:ahLst/>
            <a:cxnLst/>
            <a:rect l="l" t="t" r="r" b="b"/>
            <a:pathLst>
              <a:path w="862333" h="862333">
                <a:moveTo>
                  <a:pt x="0" y="0"/>
                </a:moveTo>
                <a:lnTo>
                  <a:pt x="862333" y="0"/>
                </a:lnTo>
                <a:lnTo>
                  <a:pt x="862333" y="862333"/>
                </a:lnTo>
                <a:lnTo>
                  <a:pt x="0" y="8623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1054312" y="2586625"/>
            <a:ext cx="7283897" cy="1462679"/>
            <a:chOff x="0" y="0"/>
            <a:chExt cx="1918393" cy="385232"/>
          </a:xfrm>
        </p:grpSpPr>
        <p:sp>
          <p:nvSpPr>
            <p:cNvPr id="11" name="Freeform 11"/>
            <p:cNvSpPr/>
            <p:nvPr/>
          </p:nvSpPr>
          <p:spPr>
            <a:xfrm>
              <a:off x="0" y="0"/>
              <a:ext cx="1918393" cy="385232"/>
            </a:xfrm>
            <a:custGeom>
              <a:avLst/>
              <a:gdLst/>
              <a:ahLst/>
              <a:cxnLst/>
              <a:rect l="l" t="t" r="r" b="b"/>
              <a:pathLst>
                <a:path w="1918393" h="385232">
                  <a:moveTo>
                    <a:pt x="54207" y="0"/>
                  </a:moveTo>
                  <a:lnTo>
                    <a:pt x="1864186" y="0"/>
                  </a:lnTo>
                  <a:cubicBezTo>
                    <a:pt x="1878562" y="0"/>
                    <a:pt x="1892350" y="5711"/>
                    <a:pt x="1902516" y="15877"/>
                  </a:cubicBezTo>
                  <a:cubicBezTo>
                    <a:pt x="1912682" y="26043"/>
                    <a:pt x="1918393" y="39830"/>
                    <a:pt x="1918393" y="54207"/>
                  </a:cubicBezTo>
                  <a:lnTo>
                    <a:pt x="1918393" y="331025"/>
                  </a:lnTo>
                  <a:cubicBezTo>
                    <a:pt x="1918393" y="345402"/>
                    <a:pt x="1912682" y="359190"/>
                    <a:pt x="1902516" y="369356"/>
                  </a:cubicBezTo>
                  <a:cubicBezTo>
                    <a:pt x="1892350" y="379521"/>
                    <a:pt x="1878562" y="385232"/>
                    <a:pt x="1864186" y="385232"/>
                  </a:cubicBezTo>
                  <a:lnTo>
                    <a:pt x="54207" y="385232"/>
                  </a:lnTo>
                  <a:cubicBezTo>
                    <a:pt x="39830" y="385232"/>
                    <a:pt x="26043" y="379521"/>
                    <a:pt x="15877" y="369356"/>
                  </a:cubicBezTo>
                  <a:cubicBezTo>
                    <a:pt x="5711" y="359190"/>
                    <a:pt x="0" y="345402"/>
                    <a:pt x="0" y="331025"/>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12" name="TextBox 12"/>
            <p:cNvSpPr txBox="1"/>
            <p:nvPr/>
          </p:nvSpPr>
          <p:spPr>
            <a:xfrm>
              <a:off x="0" y="47625"/>
              <a:ext cx="1918393" cy="337607"/>
            </a:xfrm>
            <a:prstGeom prst="rect">
              <a:avLst/>
            </a:prstGeom>
          </p:spPr>
          <p:txBody>
            <a:bodyPr lIns="50800" tIns="50800" rIns="50800" bIns="50800" rtlCol="0" anchor="ctr"/>
            <a:lstStyle/>
            <a:p>
              <a:pPr algn="ctr">
                <a:lnSpc>
                  <a:spcPts val="2331"/>
                </a:lnSpc>
              </a:pPr>
              <a:endParaRPr/>
            </a:p>
          </p:txBody>
        </p:sp>
      </p:grpSp>
      <p:sp>
        <p:nvSpPr>
          <p:cNvPr id="13" name="TextBox 13"/>
          <p:cNvSpPr txBox="1"/>
          <p:nvPr/>
        </p:nvSpPr>
        <p:spPr>
          <a:xfrm>
            <a:off x="9870863" y="1832245"/>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C00000"/>
                </a:solidFill>
                <a:latin typeface="Public Sans"/>
              </a:rPr>
              <a:t>Staffing Burnout</a:t>
            </a:r>
          </a:p>
        </p:txBody>
      </p:sp>
      <p:sp>
        <p:nvSpPr>
          <p:cNvPr id="14" name="TextBox 14"/>
          <p:cNvSpPr txBox="1"/>
          <p:nvPr/>
        </p:nvSpPr>
        <p:spPr>
          <a:xfrm>
            <a:off x="310927" y="4411254"/>
            <a:ext cx="7904517" cy="436017"/>
          </a:xfrm>
          <a:prstGeom prst="rect">
            <a:avLst/>
          </a:prstGeom>
        </p:spPr>
        <p:txBody>
          <a:bodyPr lIns="0" tIns="0" rIns="0" bIns="0" rtlCol="0" anchor="t">
            <a:spAutoFit/>
          </a:bodyPr>
          <a:lstStyle/>
          <a:p>
            <a:pPr marL="0" lvl="0" indent="0" algn="l">
              <a:lnSpc>
                <a:spcPts val="3359"/>
              </a:lnSpc>
            </a:pPr>
            <a:r>
              <a:rPr lang="en-US" sz="3499" spc="-335" dirty="0">
                <a:solidFill>
                  <a:srgbClr val="C00000"/>
                </a:solidFill>
                <a:latin typeface="Public Sans"/>
              </a:rPr>
              <a:t>Impacted their mental health</a:t>
            </a:r>
          </a:p>
        </p:txBody>
      </p:sp>
      <p:sp>
        <p:nvSpPr>
          <p:cNvPr id="15" name="TextBox 15"/>
          <p:cNvSpPr txBox="1"/>
          <p:nvPr/>
        </p:nvSpPr>
        <p:spPr>
          <a:xfrm>
            <a:off x="9870863" y="4416795"/>
            <a:ext cx="7824726" cy="436017"/>
          </a:xfrm>
          <a:prstGeom prst="rect">
            <a:avLst/>
          </a:prstGeom>
        </p:spPr>
        <p:txBody>
          <a:bodyPr lIns="0" tIns="0" rIns="0" bIns="0" rtlCol="0" anchor="t">
            <a:spAutoFit/>
          </a:bodyPr>
          <a:lstStyle/>
          <a:p>
            <a:pPr marL="0" lvl="0" indent="0" algn="l">
              <a:lnSpc>
                <a:spcPts val="3359"/>
              </a:lnSpc>
            </a:pPr>
            <a:r>
              <a:rPr lang="en-US" sz="3499" spc="-335" dirty="0">
                <a:solidFill>
                  <a:srgbClr val="C00000"/>
                </a:solidFill>
                <a:latin typeface="Public Sans"/>
              </a:rPr>
              <a:t>Hectic days</a:t>
            </a:r>
          </a:p>
        </p:txBody>
      </p:sp>
      <p:sp>
        <p:nvSpPr>
          <p:cNvPr id="16" name="TextBox 16"/>
          <p:cNvSpPr txBox="1"/>
          <p:nvPr/>
        </p:nvSpPr>
        <p:spPr>
          <a:xfrm>
            <a:off x="318767" y="1832245"/>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C00000"/>
                </a:solidFill>
                <a:latin typeface="Public Sans"/>
              </a:rPr>
              <a:t>Difficulties with the new thing: COVID</a:t>
            </a:r>
          </a:p>
        </p:txBody>
      </p:sp>
      <p:sp>
        <p:nvSpPr>
          <p:cNvPr id="17" name="TextBox 17"/>
          <p:cNvSpPr txBox="1"/>
          <p:nvPr/>
        </p:nvSpPr>
        <p:spPr>
          <a:xfrm>
            <a:off x="318767" y="7319316"/>
            <a:ext cx="8770668" cy="436017"/>
          </a:xfrm>
          <a:prstGeom prst="rect">
            <a:avLst/>
          </a:prstGeom>
        </p:spPr>
        <p:txBody>
          <a:bodyPr lIns="0" tIns="0" rIns="0" bIns="0" rtlCol="0" anchor="t">
            <a:spAutoFit/>
          </a:bodyPr>
          <a:lstStyle/>
          <a:p>
            <a:pPr marL="0" lvl="0" indent="0" algn="l">
              <a:lnSpc>
                <a:spcPts val="3359"/>
              </a:lnSpc>
            </a:pPr>
            <a:r>
              <a:rPr lang="en-US" sz="3499" spc="-335" dirty="0">
                <a:solidFill>
                  <a:srgbClr val="007E39"/>
                </a:solidFill>
                <a:latin typeface="Public Sans"/>
              </a:rPr>
              <a:t>Improvements in opioid substitution</a:t>
            </a:r>
          </a:p>
        </p:txBody>
      </p:sp>
      <p:sp>
        <p:nvSpPr>
          <p:cNvPr id="18" name="TextBox 18"/>
          <p:cNvSpPr txBox="1"/>
          <p:nvPr/>
        </p:nvSpPr>
        <p:spPr>
          <a:xfrm>
            <a:off x="1177077" y="2813330"/>
            <a:ext cx="7038366" cy="843198"/>
          </a:xfrm>
          <a:prstGeom prst="rect">
            <a:avLst/>
          </a:prstGeom>
        </p:spPr>
        <p:txBody>
          <a:bodyPr lIns="0" tIns="0" rIns="0" bIns="0" rtlCol="0" anchor="t">
            <a:spAutoFit/>
          </a:bodyPr>
          <a:lstStyle/>
          <a:p>
            <a:pPr algn="ctr">
              <a:lnSpc>
                <a:spcPts val="3399"/>
              </a:lnSpc>
              <a:spcBef>
                <a:spcPct val="0"/>
              </a:spcBef>
            </a:pPr>
            <a:r>
              <a:rPr lang="en-US" sz="2428" spc="-233">
                <a:solidFill>
                  <a:srgbClr val="FBF6F1"/>
                </a:solidFill>
                <a:latin typeface="Public Sans Bold Italics"/>
              </a:rPr>
              <a:t>"At the beginning, it was just learning as we went... but now thankfully we're much more expert at what we're doing".</a:t>
            </a:r>
          </a:p>
        </p:txBody>
      </p:sp>
      <p:grpSp>
        <p:nvGrpSpPr>
          <p:cNvPr id="19" name="Group 19"/>
          <p:cNvGrpSpPr/>
          <p:nvPr/>
        </p:nvGrpSpPr>
        <p:grpSpPr>
          <a:xfrm>
            <a:off x="1028700" y="5263535"/>
            <a:ext cx="7283897" cy="1344232"/>
            <a:chOff x="0" y="0"/>
            <a:chExt cx="1918393" cy="354037"/>
          </a:xfrm>
        </p:grpSpPr>
        <p:sp>
          <p:nvSpPr>
            <p:cNvPr id="20" name="Freeform 20"/>
            <p:cNvSpPr/>
            <p:nvPr/>
          </p:nvSpPr>
          <p:spPr>
            <a:xfrm>
              <a:off x="0" y="0"/>
              <a:ext cx="1918393" cy="354037"/>
            </a:xfrm>
            <a:custGeom>
              <a:avLst/>
              <a:gdLst/>
              <a:ahLst/>
              <a:cxnLst/>
              <a:rect l="l" t="t" r="r" b="b"/>
              <a:pathLst>
                <a:path w="1918393" h="354037">
                  <a:moveTo>
                    <a:pt x="54207" y="0"/>
                  </a:moveTo>
                  <a:lnTo>
                    <a:pt x="1864186" y="0"/>
                  </a:lnTo>
                  <a:cubicBezTo>
                    <a:pt x="1878562" y="0"/>
                    <a:pt x="1892350" y="5711"/>
                    <a:pt x="1902516" y="15877"/>
                  </a:cubicBezTo>
                  <a:cubicBezTo>
                    <a:pt x="1912682" y="26043"/>
                    <a:pt x="1918393" y="39830"/>
                    <a:pt x="1918393" y="54207"/>
                  </a:cubicBezTo>
                  <a:lnTo>
                    <a:pt x="1918393" y="299830"/>
                  </a:lnTo>
                  <a:cubicBezTo>
                    <a:pt x="1918393" y="314206"/>
                    <a:pt x="1912682" y="327994"/>
                    <a:pt x="1902516" y="338160"/>
                  </a:cubicBezTo>
                  <a:cubicBezTo>
                    <a:pt x="1892350" y="348325"/>
                    <a:pt x="1878562" y="354037"/>
                    <a:pt x="1864186" y="354037"/>
                  </a:cubicBezTo>
                  <a:lnTo>
                    <a:pt x="54207" y="354037"/>
                  </a:lnTo>
                  <a:cubicBezTo>
                    <a:pt x="39830" y="354037"/>
                    <a:pt x="26043" y="348325"/>
                    <a:pt x="15877" y="338160"/>
                  </a:cubicBezTo>
                  <a:cubicBezTo>
                    <a:pt x="5711" y="327994"/>
                    <a:pt x="0" y="314206"/>
                    <a:pt x="0" y="299830"/>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21" name="TextBox 21"/>
            <p:cNvSpPr txBox="1"/>
            <p:nvPr/>
          </p:nvSpPr>
          <p:spPr>
            <a:xfrm>
              <a:off x="0" y="47625"/>
              <a:ext cx="1918393" cy="306412"/>
            </a:xfrm>
            <a:prstGeom prst="rect">
              <a:avLst/>
            </a:prstGeom>
          </p:spPr>
          <p:txBody>
            <a:bodyPr lIns="50800" tIns="50800" rIns="50800" bIns="50800" rtlCol="0" anchor="ctr"/>
            <a:lstStyle/>
            <a:p>
              <a:pPr algn="ctr">
                <a:lnSpc>
                  <a:spcPts val="2331"/>
                </a:lnSpc>
              </a:pPr>
              <a:endParaRPr/>
            </a:p>
          </p:txBody>
        </p:sp>
      </p:grpSp>
      <p:grpSp>
        <p:nvGrpSpPr>
          <p:cNvPr id="22" name="Group 22"/>
          <p:cNvGrpSpPr/>
          <p:nvPr/>
        </p:nvGrpSpPr>
        <p:grpSpPr>
          <a:xfrm>
            <a:off x="1260697" y="8108931"/>
            <a:ext cx="7283897" cy="1929048"/>
            <a:chOff x="0" y="0"/>
            <a:chExt cx="1918393" cy="508062"/>
          </a:xfrm>
        </p:grpSpPr>
        <p:sp>
          <p:nvSpPr>
            <p:cNvPr id="23" name="Freeform 23"/>
            <p:cNvSpPr/>
            <p:nvPr/>
          </p:nvSpPr>
          <p:spPr>
            <a:xfrm>
              <a:off x="0" y="0"/>
              <a:ext cx="1918393" cy="508062"/>
            </a:xfrm>
            <a:custGeom>
              <a:avLst/>
              <a:gdLst/>
              <a:ahLst/>
              <a:cxnLst/>
              <a:rect l="l" t="t" r="r" b="b"/>
              <a:pathLst>
                <a:path w="1918393" h="508062">
                  <a:moveTo>
                    <a:pt x="54207" y="0"/>
                  </a:moveTo>
                  <a:lnTo>
                    <a:pt x="1864186" y="0"/>
                  </a:lnTo>
                  <a:cubicBezTo>
                    <a:pt x="1878562" y="0"/>
                    <a:pt x="1892350" y="5711"/>
                    <a:pt x="1902516" y="15877"/>
                  </a:cubicBezTo>
                  <a:cubicBezTo>
                    <a:pt x="1912682" y="26043"/>
                    <a:pt x="1918393" y="39830"/>
                    <a:pt x="1918393" y="54207"/>
                  </a:cubicBezTo>
                  <a:lnTo>
                    <a:pt x="1918393" y="453855"/>
                  </a:lnTo>
                  <a:cubicBezTo>
                    <a:pt x="1918393" y="468232"/>
                    <a:pt x="1912682" y="482019"/>
                    <a:pt x="1902516" y="492185"/>
                  </a:cubicBezTo>
                  <a:cubicBezTo>
                    <a:pt x="1892350" y="502351"/>
                    <a:pt x="1878562" y="508062"/>
                    <a:pt x="1864186" y="508062"/>
                  </a:cubicBezTo>
                  <a:lnTo>
                    <a:pt x="54207" y="508062"/>
                  </a:lnTo>
                  <a:cubicBezTo>
                    <a:pt x="39830" y="508062"/>
                    <a:pt x="26043" y="502351"/>
                    <a:pt x="15877" y="492185"/>
                  </a:cubicBezTo>
                  <a:cubicBezTo>
                    <a:pt x="5711" y="482019"/>
                    <a:pt x="0" y="468232"/>
                    <a:pt x="0" y="453855"/>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24" name="TextBox 24"/>
            <p:cNvSpPr txBox="1"/>
            <p:nvPr/>
          </p:nvSpPr>
          <p:spPr>
            <a:xfrm>
              <a:off x="0" y="47625"/>
              <a:ext cx="1918393" cy="460437"/>
            </a:xfrm>
            <a:prstGeom prst="rect">
              <a:avLst/>
            </a:prstGeom>
          </p:spPr>
          <p:txBody>
            <a:bodyPr lIns="50800" tIns="50800" rIns="50800" bIns="50800" rtlCol="0" anchor="ctr"/>
            <a:lstStyle/>
            <a:p>
              <a:pPr algn="ctr">
                <a:lnSpc>
                  <a:spcPts val="2331"/>
                </a:lnSpc>
              </a:pPr>
              <a:endParaRPr/>
            </a:p>
          </p:txBody>
        </p:sp>
      </p:grpSp>
      <p:grpSp>
        <p:nvGrpSpPr>
          <p:cNvPr id="25" name="Group 25"/>
          <p:cNvGrpSpPr/>
          <p:nvPr/>
        </p:nvGrpSpPr>
        <p:grpSpPr>
          <a:xfrm>
            <a:off x="10399401" y="2672387"/>
            <a:ext cx="7283897" cy="1344232"/>
            <a:chOff x="0" y="0"/>
            <a:chExt cx="1918393" cy="354037"/>
          </a:xfrm>
        </p:grpSpPr>
        <p:sp>
          <p:nvSpPr>
            <p:cNvPr id="26" name="Freeform 26"/>
            <p:cNvSpPr/>
            <p:nvPr/>
          </p:nvSpPr>
          <p:spPr>
            <a:xfrm>
              <a:off x="0" y="0"/>
              <a:ext cx="1918393" cy="354037"/>
            </a:xfrm>
            <a:custGeom>
              <a:avLst/>
              <a:gdLst/>
              <a:ahLst/>
              <a:cxnLst/>
              <a:rect l="l" t="t" r="r" b="b"/>
              <a:pathLst>
                <a:path w="1918393" h="354037">
                  <a:moveTo>
                    <a:pt x="54207" y="0"/>
                  </a:moveTo>
                  <a:lnTo>
                    <a:pt x="1864186" y="0"/>
                  </a:lnTo>
                  <a:cubicBezTo>
                    <a:pt x="1878562" y="0"/>
                    <a:pt x="1892350" y="5711"/>
                    <a:pt x="1902516" y="15877"/>
                  </a:cubicBezTo>
                  <a:cubicBezTo>
                    <a:pt x="1912682" y="26043"/>
                    <a:pt x="1918393" y="39830"/>
                    <a:pt x="1918393" y="54207"/>
                  </a:cubicBezTo>
                  <a:lnTo>
                    <a:pt x="1918393" y="299830"/>
                  </a:lnTo>
                  <a:cubicBezTo>
                    <a:pt x="1918393" y="314206"/>
                    <a:pt x="1912682" y="327994"/>
                    <a:pt x="1902516" y="338160"/>
                  </a:cubicBezTo>
                  <a:cubicBezTo>
                    <a:pt x="1892350" y="348325"/>
                    <a:pt x="1878562" y="354037"/>
                    <a:pt x="1864186" y="354037"/>
                  </a:cubicBezTo>
                  <a:lnTo>
                    <a:pt x="54207" y="354037"/>
                  </a:lnTo>
                  <a:cubicBezTo>
                    <a:pt x="39830" y="354037"/>
                    <a:pt x="26043" y="348325"/>
                    <a:pt x="15877" y="338160"/>
                  </a:cubicBezTo>
                  <a:cubicBezTo>
                    <a:pt x="5711" y="327994"/>
                    <a:pt x="0" y="314206"/>
                    <a:pt x="0" y="299830"/>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27" name="TextBox 27"/>
            <p:cNvSpPr txBox="1"/>
            <p:nvPr/>
          </p:nvSpPr>
          <p:spPr>
            <a:xfrm>
              <a:off x="0" y="47625"/>
              <a:ext cx="1918393" cy="306412"/>
            </a:xfrm>
            <a:prstGeom prst="rect">
              <a:avLst/>
            </a:prstGeom>
          </p:spPr>
          <p:txBody>
            <a:bodyPr lIns="50800" tIns="50800" rIns="50800" bIns="50800" rtlCol="0" anchor="ctr"/>
            <a:lstStyle/>
            <a:p>
              <a:pPr algn="ctr">
                <a:lnSpc>
                  <a:spcPts val="2331"/>
                </a:lnSpc>
              </a:pPr>
              <a:endParaRPr/>
            </a:p>
          </p:txBody>
        </p:sp>
      </p:grpSp>
      <p:grpSp>
        <p:nvGrpSpPr>
          <p:cNvPr id="28" name="Group 28"/>
          <p:cNvGrpSpPr/>
          <p:nvPr/>
        </p:nvGrpSpPr>
        <p:grpSpPr>
          <a:xfrm>
            <a:off x="10399401" y="5106320"/>
            <a:ext cx="7283897" cy="1929048"/>
            <a:chOff x="0" y="0"/>
            <a:chExt cx="1918393" cy="508062"/>
          </a:xfrm>
        </p:grpSpPr>
        <p:sp>
          <p:nvSpPr>
            <p:cNvPr id="29" name="Freeform 29"/>
            <p:cNvSpPr/>
            <p:nvPr/>
          </p:nvSpPr>
          <p:spPr>
            <a:xfrm>
              <a:off x="0" y="0"/>
              <a:ext cx="1918393" cy="508062"/>
            </a:xfrm>
            <a:custGeom>
              <a:avLst/>
              <a:gdLst/>
              <a:ahLst/>
              <a:cxnLst/>
              <a:rect l="l" t="t" r="r" b="b"/>
              <a:pathLst>
                <a:path w="1918393" h="508062">
                  <a:moveTo>
                    <a:pt x="54207" y="0"/>
                  </a:moveTo>
                  <a:lnTo>
                    <a:pt x="1864186" y="0"/>
                  </a:lnTo>
                  <a:cubicBezTo>
                    <a:pt x="1878562" y="0"/>
                    <a:pt x="1892350" y="5711"/>
                    <a:pt x="1902516" y="15877"/>
                  </a:cubicBezTo>
                  <a:cubicBezTo>
                    <a:pt x="1912682" y="26043"/>
                    <a:pt x="1918393" y="39830"/>
                    <a:pt x="1918393" y="54207"/>
                  </a:cubicBezTo>
                  <a:lnTo>
                    <a:pt x="1918393" y="453855"/>
                  </a:lnTo>
                  <a:cubicBezTo>
                    <a:pt x="1918393" y="468232"/>
                    <a:pt x="1912682" y="482019"/>
                    <a:pt x="1902516" y="492185"/>
                  </a:cubicBezTo>
                  <a:cubicBezTo>
                    <a:pt x="1892350" y="502351"/>
                    <a:pt x="1878562" y="508062"/>
                    <a:pt x="1864186" y="508062"/>
                  </a:cubicBezTo>
                  <a:lnTo>
                    <a:pt x="54207" y="508062"/>
                  </a:lnTo>
                  <a:cubicBezTo>
                    <a:pt x="39830" y="508062"/>
                    <a:pt x="26043" y="502351"/>
                    <a:pt x="15877" y="492185"/>
                  </a:cubicBezTo>
                  <a:cubicBezTo>
                    <a:pt x="5711" y="482019"/>
                    <a:pt x="0" y="468232"/>
                    <a:pt x="0" y="453855"/>
                  </a:cubicBezTo>
                  <a:lnTo>
                    <a:pt x="0" y="54207"/>
                  </a:lnTo>
                  <a:cubicBezTo>
                    <a:pt x="0" y="39830"/>
                    <a:pt x="5711" y="26043"/>
                    <a:pt x="15877" y="15877"/>
                  </a:cubicBezTo>
                  <a:cubicBezTo>
                    <a:pt x="26043" y="5711"/>
                    <a:pt x="39830" y="0"/>
                    <a:pt x="54207" y="0"/>
                  </a:cubicBezTo>
                  <a:close/>
                </a:path>
              </a:pathLst>
            </a:custGeom>
            <a:solidFill>
              <a:srgbClr val="156669"/>
            </a:solidFill>
            <a:ln w="76200" cap="rnd">
              <a:solidFill>
                <a:srgbClr val="156669"/>
              </a:solidFill>
              <a:prstDash val="solid"/>
              <a:round/>
            </a:ln>
          </p:spPr>
          <p:txBody>
            <a:bodyPr/>
            <a:lstStyle/>
            <a:p>
              <a:endParaRPr lang="en-US"/>
            </a:p>
          </p:txBody>
        </p:sp>
        <p:sp>
          <p:nvSpPr>
            <p:cNvPr id="30" name="TextBox 30"/>
            <p:cNvSpPr txBox="1"/>
            <p:nvPr/>
          </p:nvSpPr>
          <p:spPr>
            <a:xfrm>
              <a:off x="0" y="47625"/>
              <a:ext cx="1918393" cy="460437"/>
            </a:xfrm>
            <a:prstGeom prst="rect">
              <a:avLst/>
            </a:prstGeom>
          </p:spPr>
          <p:txBody>
            <a:bodyPr lIns="50800" tIns="50800" rIns="50800" bIns="50800" rtlCol="0" anchor="ctr"/>
            <a:lstStyle/>
            <a:p>
              <a:pPr algn="ctr">
                <a:lnSpc>
                  <a:spcPts val="2331"/>
                </a:lnSpc>
              </a:pPr>
              <a:endParaRPr/>
            </a:p>
          </p:txBody>
        </p:sp>
      </p:grpSp>
      <p:grpSp>
        <p:nvGrpSpPr>
          <p:cNvPr id="31" name="Group 31"/>
          <p:cNvGrpSpPr/>
          <p:nvPr/>
        </p:nvGrpSpPr>
        <p:grpSpPr>
          <a:xfrm>
            <a:off x="10399402" y="8003907"/>
            <a:ext cx="7140077" cy="2034072"/>
            <a:chOff x="0" y="0"/>
            <a:chExt cx="1880514" cy="409358"/>
          </a:xfrm>
        </p:grpSpPr>
        <p:sp>
          <p:nvSpPr>
            <p:cNvPr id="32" name="Freeform 32"/>
            <p:cNvSpPr/>
            <p:nvPr/>
          </p:nvSpPr>
          <p:spPr>
            <a:xfrm>
              <a:off x="0" y="0"/>
              <a:ext cx="1880514" cy="409358"/>
            </a:xfrm>
            <a:custGeom>
              <a:avLst/>
              <a:gdLst/>
              <a:ahLst/>
              <a:cxnLst/>
              <a:rect l="l" t="t" r="r" b="b"/>
              <a:pathLst>
                <a:path w="1880514" h="409358">
                  <a:moveTo>
                    <a:pt x="55299" y="0"/>
                  </a:moveTo>
                  <a:lnTo>
                    <a:pt x="1825215" y="0"/>
                  </a:lnTo>
                  <a:cubicBezTo>
                    <a:pt x="1839881" y="0"/>
                    <a:pt x="1853947" y="5826"/>
                    <a:pt x="1864317" y="16197"/>
                  </a:cubicBezTo>
                  <a:cubicBezTo>
                    <a:pt x="1874688" y="26567"/>
                    <a:pt x="1880514" y="40633"/>
                    <a:pt x="1880514" y="55299"/>
                  </a:cubicBezTo>
                  <a:lnTo>
                    <a:pt x="1880514" y="354059"/>
                  </a:lnTo>
                  <a:cubicBezTo>
                    <a:pt x="1880514" y="384600"/>
                    <a:pt x="1855756" y="409358"/>
                    <a:pt x="1825215" y="409358"/>
                  </a:cubicBezTo>
                  <a:lnTo>
                    <a:pt x="55299" y="409358"/>
                  </a:lnTo>
                  <a:cubicBezTo>
                    <a:pt x="40633" y="409358"/>
                    <a:pt x="26567" y="403532"/>
                    <a:pt x="16197" y="393161"/>
                  </a:cubicBezTo>
                  <a:cubicBezTo>
                    <a:pt x="5826" y="382791"/>
                    <a:pt x="0" y="368725"/>
                    <a:pt x="0" y="354059"/>
                  </a:cubicBezTo>
                  <a:lnTo>
                    <a:pt x="0" y="55299"/>
                  </a:lnTo>
                  <a:cubicBezTo>
                    <a:pt x="0" y="40633"/>
                    <a:pt x="5826" y="26567"/>
                    <a:pt x="16197" y="16197"/>
                  </a:cubicBezTo>
                  <a:cubicBezTo>
                    <a:pt x="26567" y="5826"/>
                    <a:pt x="40633" y="0"/>
                    <a:pt x="55299" y="0"/>
                  </a:cubicBezTo>
                  <a:close/>
                </a:path>
              </a:pathLst>
            </a:custGeom>
            <a:solidFill>
              <a:srgbClr val="156669"/>
            </a:solidFill>
            <a:ln w="76200" cap="rnd">
              <a:solidFill>
                <a:srgbClr val="156669"/>
              </a:solidFill>
              <a:prstDash val="solid"/>
              <a:round/>
            </a:ln>
          </p:spPr>
          <p:txBody>
            <a:bodyPr/>
            <a:lstStyle/>
            <a:p>
              <a:endParaRPr lang="en-US"/>
            </a:p>
          </p:txBody>
        </p:sp>
        <p:sp>
          <p:nvSpPr>
            <p:cNvPr id="33" name="TextBox 33"/>
            <p:cNvSpPr txBox="1"/>
            <p:nvPr/>
          </p:nvSpPr>
          <p:spPr>
            <a:xfrm>
              <a:off x="0" y="47625"/>
              <a:ext cx="1880514" cy="361733"/>
            </a:xfrm>
            <a:prstGeom prst="rect">
              <a:avLst/>
            </a:prstGeom>
          </p:spPr>
          <p:txBody>
            <a:bodyPr lIns="50800" tIns="50800" rIns="50800" bIns="50800" rtlCol="0" anchor="ctr"/>
            <a:lstStyle/>
            <a:p>
              <a:pPr algn="ctr">
                <a:lnSpc>
                  <a:spcPts val="2331"/>
                </a:lnSpc>
              </a:pPr>
              <a:endParaRPr/>
            </a:p>
          </p:txBody>
        </p:sp>
      </p:grpSp>
      <p:sp>
        <p:nvSpPr>
          <p:cNvPr id="34" name="TextBox 34"/>
          <p:cNvSpPr txBox="1"/>
          <p:nvPr/>
        </p:nvSpPr>
        <p:spPr>
          <a:xfrm>
            <a:off x="1391036" y="8241799"/>
            <a:ext cx="7038366" cy="1700448"/>
          </a:xfrm>
          <a:prstGeom prst="rect">
            <a:avLst/>
          </a:prstGeom>
        </p:spPr>
        <p:txBody>
          <a:bodyPr lIns="0" tIns="0" rIns="0" bIns="0" rtlCol="0" anchor="t">
            <a:spAutoFit/>
          </a:bodyPr>
          <a:lstStyle/>
          <a:p>
            <a:pPr algn="ctr">
              <a:lnSpc>
                <a:spcPts val="3399"/>
              </a:lnSpc>
              <a:spcBef>
                <a:spcPct val="0"/>
              </a:spcBef>
            </a:pPr>
            <a:r>
              <a:rPr lang="en-US" sz="2428" spc="-233" dirty="0">
                <a:solidFill>
                  <a:srgbClr val="FBF6F1"/>
                </a:solidFill>
                <a:latin typeface="Public Sans Bold Italics"/>
              </a:rPr>
              <a:t>"We have definitely seen an improvement in regard to the time periods in which one can access opiate substitution. it has been a very flexible response from the addiction services overall".</a:t>
            </a:r>
          </a:p>
        </p:txBody>
      </p:sp>
      <p:sp>
        <p:nvSpPr>
          <p:cNvPr id="35" name="TextBox 35"/>
          <p:cNvSpPr txBox="1"/>
          <p:nvPr/>
        </p:nvSpPr>
        <p:spPr>
          <a:xfrm>
            <a:off x="10522166" y="2899092"/>
            <a:ext cx="7038366" cy="843198"/>
          </a:xfrm>
          <a:prstGeom prst="rect">
            <a:avLst/>
          </a:prstGeom>
        </p:spPr>
        <p:txBody>
          <a:bodyPr lIns="0" tIns="0" rIns="0" bIns="0" rtlCol="0" anchor="t">
            <a:spAutoFit/>
          </a:bodyPr>
          <a:lstStyle/>
          <a:p>
            <a:pPr algn="ctr">
              <a:lnSpc>
                <a:spcPts val="3399"/>
              </a:lnSpc>
              <a:spcBef>
                <a:spcPct val="0"/>
              </a:spcBef>
            </a:pPr>
            <a:r>
              <a:rPr lang="en-US" sz="2428" spc="-233">
                <a:solidFill>
                  <a:srgbClr val="FBF6F1"/>
                </a:solidFill>
                <a:latin typeface="Public Sans Bold Italics"/>
              </a:rPr>
              <a:t>“People burnt out because it was really, it wasn't sustainable for anybody".</a:t>
            </a:r>
          </a:p>
        </p:txBody>
      </p:sp>
      <p:sp>
        <p:nvSpPr>
          <p:cNvPr id="36" name="TextBox 36"/>
          <p:cNvSpPr txBox="1"/>
          <p:nvPr/>
        </p:nvSpPr>
        <p:spPr>
          <a:xfrm>
            <a:off x="1177077" y="5472725"/>
            <a:ext cx="7038366" cy="843198"/>
          </a:xfrm>
          <a:prstGeom prst="rect">
            <a:avLst/>
          </a:prstGeom>
        </p:spPr>
        <p:txBody>
          <a:bodyPr lIns="0" tIns="0" rIns="0" bIns="0" rtlCol="0" anchor="t">
            <a:spAutoFit/>
          </a:bodyPr>
          <a:lstStyle/>
          <a:p>
            <a:pPr algn="ctr">
              <a:lnSpc>
                <a:spcPts val="3399"/>
              </a:lnSpc>
              <a:spcBef>
                <a:spcPct val="0"/>
              </a:spcBef>
            </a:pPr>
            <a:r>
              <a:rPr lang="en-US" sz="2428" spc="-233">
                <a:solidFill>
                  <a:srgbClr val="FBF6F1"/>
                </a:solidFill>
                <a:latin typeface="Public Sans Bold Italics"/>
              </a:rPr>
              <a:t>"I had staff that simply couldn’t cope with it all. Their mental health took a dip, and they were really affected".</a:t>
            </a:r>
          </a:p>
        </p:txBody>
      </p:sp>
      <p:sp>
        <p:nvSpPr>
          <p:cNvPr id="37" name="TextBox 37"/>
          <p:cNvSpPr txBox="1"/>
          <p:nvPr/>
        </p:nvSpPr>
        <p:spPr>
          <a:xfrm>
            <a:off x="10522166" y="5249945"/>
            <a:ext cx="7038366" cy="1700448"/>
          </a:xfrm>
          <a:prstGeom prst="rect">
            <a:avLst/>
          </a:prstGeom>
        </p:spPr>
        <p:txBody>
          <a:bodyPr lIns="0" tIns="0" rIns="0" bIns="0" rtlCol="0" anchor="t">
            <a:spAutoFit/>
          </a:bodyPr>
          <a:lstStyle/>
          <a:p>
            <a:pPr algn="ctr">
              <a:lnSpc>
                <a:spcPts val="3399"/>
              </a:lnSpc>
              <a:spcBef>
                <a:spcPct val="0"/>
              </a:spcBef>
            </a:pPr>
            <a:r>
              <a:rPr lang="en-US" sz="2428" spc="-233" dirty="0">
                <a:solidFill>
                  <a:srgbClr val="FBF6F1"/>
                </a:solidFill>
                <a:latin typeface="Public Sans Bold Italics"/>
              </a:rPr>
              <a:t>"It seemed like every day...you wouldn't know what to expect...it could be really busy, like really, really hectic...every day some days we'd have days...often we were just flat to the mash hectic".</a:t>
            </a:r>
          </a:p>
        </p:txBody>
      </p:sp>
      <p:sp>
        <p:nvSpPr>
          <p:cNvPr id="38" name="TextBox 38"/>
          <p:cNvSpPr txBox="1"/>
          <p:nvPr/>
        </p:nvSpPr>
        <p:spPr>
          <a:xfrm>
            <a:off x="10579070" y="8329799"/>
            <a:ext cx="6780739" cy="1271823"/>
          </a:xfrm>
          <a:prstGeom prst="rect">
            <a:avLst/>
          </a:prstGeom>
        </p:spPr>
        <p:txBody>
          <a:bodyPr lIns="0" tIns="0" rIns="0" bIns="0" rtlCol="0" anchor="t">
            <a:spAutoFit/>
          </a:bodyPr>
          <a:lstStyle/>
          <a:p>
            <a:pPr algn="ctr">
              <a:lnSpc>
                <a:spcPts val="3399"/>
              </a:lnSpc>
              <a:spcBef>
                <a:spcPct val="0"/>
              </a:spcBef>
            </a:pPr>
            <a:r>
              <a:rPr lang="en-US" sz="2428" spc="-233" dirty="0">
                <a:solidFill>
                  <a:srgbClr val="FBF6F1"/>
                </a:solidFill>
                <a:latin typeface="Public Sans Bold Italics"/>
              </a:rPr>
              <a:t>We all worked together...there was a lot of good collaboration there; it was genuinely amazing the response of the </a:t>
            </a:r>
            <a:r>
              <a:rPr lang="en-US" sz="2428" spc="-233" dirty="0" err="1">
                <a:solidFill>
                  <a:srgbClr val="FBF6F1"/>
                </a:solidFill>
                <a:latin typeface="Public Sans Bold Italics"/>
              </a:rPr>
              <a:t>organisation</a:t>
            </a:r>
            <a:r>
              <a:rPr lang="en-US" sz="2428" spc="-233" dirty="0">
                <a:solidFill>
                  <a:srgbClr val="FBF6F1"/>
                </a:solidFill>
                <a:latin typeface="Public Sans Bold Italics"/>
              </a:rPr>
              <a:t> and the bigger community".</a:t>
            </a:r>
          </a:p>
        </p:txBody>
      </p:sp>
      <p:sp>
        <p:nvSpPr>
          <p:cNvPr id="39" name="TextBox 39"/>
          <p:cNvSpPr txBox="1"/>
          <p:nvPr/>
        </p:nvSpPr>
        <p:spPr>
          <a:xfrm>
            <a:off x="9089435" y="7324945"/>
            <a:ext cx="7824726" cy="436017"/>
          </a:xfrm>
          <a:prstGeom prst="rect">
            <a:avLst/>
          </a:prstGeom>
        </p:spPr>
        <p:txBody>
          <a:bodyPr lIns="0" tIns="0" rIns="0" bIns="0" rtlCol="0" anchor="t">
            <a:spAutoFit/>
          </a:bodyPr>
          <a:lstStyle/>
          <a:p>
            <a:pPr marL="0" lvl="0" indent="0" algn="l">
              <a:lnSpc>
                <a:spcPts val="3359"/>
              </a:lnSpc>
            </a:pPr>
            <a:r>
              <a:rPr lang="en-US" sz="3499" spc="-335" dirty="0">
                <a:solidFill>
                  <a:srgbClr val="007E39"/>
                </a:solidFill>
                <a:latin typeface="Public Sans"/>
              </a:rPr>
              <a:t>Increased collaboration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sp>
        <p:nvSpPr>
          <p:cNvPr id="2" name="TextBox 2"/>
          <p:cNvSpPr txBox="1"/>
          <p:nvPr/>
        </p:nvSpPr>
        <p:spPr>
          <a:xfrm>
            <a:off x="293765" y="368333"/>
            <a:ext cx="17541335" cy="1043938"/>
          </a:xfrm>
          <a:prstGeom prst="rect">
            <a:avLst/>
          </a:prstGeom>
        </p:spPr>
        <p:txBody>
          <a:bodyPr lIns="0" tIns="0" rIns="0" bIns="0" rtlCol="0" anchor="t">
            <a:spAutoFit/>
          </a:bodyPr>
          <a:lstStyle/>
          <a:p>
            <a:pPr marL="0" lvl="0" indent="0" algn="l">
              <a:lnSpc>
                <a:spcPts val="7679"/>
              </a:lnSpc>
            </a:pPr>
            <a:r>
              <a:rPr lang="en-US" sz="7999" spc="-767">
                <a:solidFill>
                  <a:srgbClr val="FBF6F1"/>
                </a:solidFill>
                <a:latin typeface="Public Sans"/>
              </a:rPr>
              <a:t>Collective Intelligence</a:t>
            </a:r>
          </a:p>
        </p:txBody>
      </p:sp>
      <p:sp>
        <p:nvSpPr>
          <p:cNvPr id="3" name="Freeform 3"/>
          <p:cNvSpPr/>
          <p:nvPr/>
        </p:nvSpPr>
        <p:spPr>
          <a:xfrm>
            <a:off x="-681311" y="8569099"/>
            <a:ext cx="1950151" cy="2694933"/>
          </a:xfrm>
          <a:custGeom>
            <a:avLst/>
            <a:gdLst/>
            <a:ahLst/>
            <a:cxnLst/>
            <a:rect l="l" t="t" r="r" b="b"/>
            <a:pathLst>
              <a:path w="1950151" h="2694933">
                <a:moveTo>
                  <a:pt x="0" y="0"/>
                </a:moveTo>
                <a:lnTo>
                  <a:pt x="1950151" y="0"/>
                </a:lnTo>
                <a:lnTo>
                  <a:pt x="1950151" y="2694933"/>
                </a:lnTo>
                <a:lnTo>
                  <a:pt x="0" y="26949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6682595" y="-1150410"/>
            <a:ext cx="3210811" cy="3024000"/>
          </a:xfrm>
          <a:custGeom>
            <a:avLst/>
            <a:gdLst/>
            <a:ahLst/>
            <a:cxnLst/>
            <a:rect l="l" t="t" r="r" b="b"/>
            <a:pathLst>
              <a:path w="3210811" h="3024000">
                <a:moveTo>
                  <a:pt x="0" y="0"/>
                </a:moveTo>
                <a:lnTo>
                  <a:pt x="3210810" y="0"/>
                </a:lnTo>
                <a:lnTo>
                  <a:pt x="321081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596384" y="6172200"/>
            <a:ext cx="6356920" cy="4114800"/>
          </a:xfrm>
          <a:custGeom>
            <a:avLst/>
            <a:gdLst/>
            <a:ahLst/>
            <a:cxnLst/>
            <a:rect l="l" t="t" r="r" b="b"/>
            <a:pathLst>
              <a:path w="6356920" h="4114800">
                <a:moveTo>
                  <a:pt x="0" y="0"/>
                </a:moveTo>
                <a:lnTo>
                  <a:pt x="6356920" y="0"/>
                </a:lnTo>
                <a:lnTo>
                  <a:pt x="635692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0401922">
            <a:off x="2523532" y="6344643"/>
            <a:ext cx="3113008" cy="2207406"/>
          </a:xfrm>
          <a:custGeom>
            <a:avLst/>
            <a:gdLst/>
            <a:ahLst/>
            <a:cxnLst/>
            <a:rect l="l" t="t" r="r" b="b"/>
            <a:pathLst>
              <a:path w="3113008" h="2207406">
                <a:moveTo>
                  <a:pt x="0" y="0"/>
                </a:moveTo>
                <a:lnTo>
                  <a:pt x="3113008" y="0"/>
                </a:lnTo>
                <a:lnTo>
                  <a:pt x="3113008" y="2207406"/>
                </a:lnTo>
                <a:lnTo>
                  <a:pt x="0" y="220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2283145">
            <a:off x="12121275" y="6456458"/>
            <a:ext cx="3113008" cy="2207406"/>
          </a:xfrm>
          <a:custGeom>
            <a:avLst/>
            <a:gdLst/>
            <a:ahLst/>
            <a:cxnLst/>
            <a:rect l="l" t="t" r="r" b="b"/>
            <a:pathLst>
              <a:path w="3113008" h="2207406">
                <a:moveTo>
                  <a:pt x="0" y="0"/>
                </a:moveTo>
                <a:lnTo>
                  <a:pt x="3113008" y="0"/>
                </a:lnTo>
                <a:lnTo>
                  <a:pt x="3113008" y="2207405"/>
                </a:lnTo>
                <a:lnTo>
                  <a:pt x="0" y="22074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6363245">
            <a:off x="3807919" y="4591875"/>
            <a:ext cx="2193801" cy="2030263"/>
          </a:xfrm>
          <a:custGeom>
            <a:avLst/>
            <a:gdLst/>
            <a:ahLst/>
            <a:cxnLst/>
            <a:rect l="l" t="t" r="r" b="b"/>
            <a:pathLst>
              <a:path w="2193801" h="2030263">
                <a:moveTo>
                  <a:pt x="0" y="0"/>
                </a:moveTo>
                <a:lnTo>
                  <a:pt x="2193801" y="0"/>
                </a:lnTo>
                <a:lnTo>
                  <a:pt x="2193801" y="2030263"/>
                </a:lnTo>
                <a:lnTo>
                  <a:pt x="0" y="2030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9722876">
            <a:off x="10622484" y="3885049"/>
            <a:ext cx="2193801" cy="2030263"/>
          </a:xfrm>
          <a:custGeom>
            <a:avLst/>
            <a:gdLst/>
            <a:ahLst/>
            <a:cxnLst/>
            <a:rect l="l" t="t" r="r" b="b"/>
            <a:pathLst>
              <a:path w="2193801" h="2030263">
                <a:moveTo>
                  <a:pt x="0" y="0"/>
                </a:moveTo>
                <a:lnTo>
                  <a:pt x="2193801" y="0"/>
                </a:lnTo>
                <a:lnTo>
                  <a:pt x="2193801" y="2030264"/>
                </a:lnTo>
                <a:lnTo>
                  <a:pt x="0" y="2030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6556379">
            <a:off x="5819777" y="3707046"/>
            <a:ext cx="2193801" cy="2030263"/>
          </a:xfrm>
          <a:custGeom>
            <a:avLst/>
            <a:gdLst/>
            <a:ahLst/>
            <a:cxnLst/>
            <a:rect l="l" t="t" r="r" b="b"/>
            <a:pathLst>
              <a:path w="2193801" h="2030263">
                <a:moveTo>
                  <a:pt x="0" y="0"/>
                </a:moveTo>
                <a:lnTo>
                  <a:pt x="2193801" y="0"/>
                </a:lnTo>
                <a:lnTo>
                  <a:pt x="2193801" y="2030264"/>
                </a:lnTo>
                <a:lnTo>
                  <a:pt x="0" y="2030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rot="-2625271">
            <a:off x="7771765" y="3707046"/>
            <a:ext cx="2193801" cy="2030263"/>
          </a:xfrm>
          <a:custGeom>
            <a:avLst/>
            <a:gdLst/>
            <a:ahLst/>
            <a:cxnLst/>
            <a:rect l="l" t="t" r="r" b="b"/>
            <a:pathLst>
              <a:path w="2193801" h="2030263">
                <a:moveTo>
                  <a:pt x="0" y="0"/>
                </a:moveTo>
                <a:lnTo>
                  <a:pt x="2193801" y="0"/>
                </a:lnTo>
                <a:lnTo>
                  <a:pt x="2193801" y="2030264"/>
                </a:lnTo>
                <a:lnTo>
                  <a:pt x="0" y="2030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2" name="Group 12"/>
          <p:cNvGrpSpPr/>
          <p:nvPr/>
        </p:nvGrpSpPr>
        <p:grpSpPr>
          <a:xfrm>
            <a:off x="414146" y="5291103"/>
            <a:ext cx="881097" cy="88109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1</a:t>
              </a:r>
            </a:p>
          </p:txBody>
        </p:sp>
      </p:grpSp>
      <p:grpSp>
        <p:nvGrpSpPr>
          <p:cNvPr id="15" name="Group 15"/>
          <p:cNvGrpSpPr/>
          <p:nvPr/>
        </p:nvGrpSpPr>
        <p:grpSpPr>
          <a:xfrm>
            <a:off x="1028700" y="2754687"/>
            <a:ext cx="881097" cy="88109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2</a:t>
              </a:r>
            </a:p>
          </p:txBody>
        </p:sp>
      </p:grpSp>
      <p:grpSp>
        <p:nvGrpSpPr>
          <p:cNvPr id="18" name="Group 18"/>
          <p:cNvGrpSpPr/>
          <p:nvPr/>
        </p:nvGrpSpPr>
        <p:grpSpPr>
          <a:xfrm>
            <a:off x="4248655" y="1873590"/>
            <a:ext cx="881097" cy="88109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3</a:t>
              </a:r>
            </a:p>
          </p:txBody>
        </p:sp>
      </p:grpSp>
      <p:grpSp>
        <p:nvGrpSpPr>
          <p:cNvPr id="21" name="Group 21"/>
          <p:cNvGrpSpPr/>
          <p:nvPr/>
        </p:nvGrpSpPr>
        <p:grpSpPr>
          <a:xfrm>
            <a:off x="8343724" y="1873590"/>
            <a:ext cx="881097" cy="88109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4</a:t>
              </a:r>
            </a:p>
          </p:txBody>
        </p:sp>
      </p:grpSp>
      <p:grpSp>
        <p:nvGrpSpPr>
          <p:cNvPr id="24" name="Group 24"/>
          <p:cNvGrpSpPr/>
          <p:nvPr/>
        </p:nvGrpSpPr>
        <p:grpSpPr>
          <a:xfrm>
            <a:off x="12436896" y="1873590"/>
            <a:ext cx="881097" cy="88109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5</a:t>
              </a:r>
            </a:p>
          </p:txBody>
        </p:sp>
      </p:grpSp>
      <p:grpSp>
        <p:nvGrpSpPr>
          <p:cNvPr id="27" name="Group 27"/>
          <p:cNvGrpSpPr/>
          <p:nvPr/>
        </p:nvGrpSpPr>
        <p:grpSpPr>
          <a:xfrm>
            <a:off x="15143197" y="3342371"/>
            <a:ext cx="881097" cy="88109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6</a:t>
              </a:r>
            </a:p>
          </p:txBody>
        </p:sp>
      </p:grpSp>
      <p:grpSp>
        <p:nvGrpSpPr>
          <p:cNvPr id="30" name="Group 30"/>
          <p:cNvGrpSpPr/>
          <p:nvPr/>
        </p:nvGrpSpPr>
        <p:grpSpPr>
          <a:xfrm>
            <a:off x="16242046" y="5763430"/>
            <a:ext cx="881097" cy="88109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n-US"/>
            </a:p>
          </p:txBody>
        </p:sp>
        <p:sp>
          <p:nvSpPr>
            <p:cNvPr id="32" name="TextBox 32"/>
            <p:cNvSpPr txBox="1"/>
            <p:nvPr/>
          </p:nvSpPr>
          <p:spPr>
            <a:xfrm>
              <a:off x="76200" y="19050"/>
              <a:ext cx="660400" cy="717550"/>
            </a:xfrm>
            <a:prstGeom prst="rect">
              <a:avLst/>
            </a:prstGeom>
          </p:spPr>
          <p:txBody>
            <a:bodyPr lIns="50800" tIns="50800" rIns="50800" bIns="50800" rtlCol="0" anchor="ctr"/>
            <a:lstStyle/>
            <a:p>
              <a:pPr algn="ctr">
                <a:lnSpc>
                  <a:spcPts val="4059"/>
                </a:lnSpc>
              </a:pPr>
              <a:r>
                <a:rPr lang="en-US" sz="2899">
                  <a:solidFill>
                    <a:srgbClr val="156669"/>
                  </a:solidFill>
                  <a:latin typeface="Open Sans Extra Bold"/>
                </a:rPr>
                <a:t>7</a:t>
              </a:r>
            </a:p>
          </p:txBody>
        </p:sp>
      </p:grpSp>
      <p:sp>
        <p:nvSpPr>
          <p:cNvPr id="33" name="Freeform 33"/>
          <p:cNvSpPr/>
          <p:nvPr/>
        </p:nvSpPr>
        <p:spPr>
          <a:xfrm rot="-10038085">
            <a:off x="12187890" y="4404383"/>
            <a:ext cx="2621437" cy="2426021"/>
          </a:xfrm>
          <a:custGeom>
            <a:avLst/>
            <a:gdLst/>
            <a:ahLst/>
            <a:cxnLst/>
            <a:rect l="l" t="t" r="r" b="b"/>
            <a:pathLst>
              <a:path w="2621437" h="2426021">
                <a:moveTo>
                  <a:pt x="0" y="0"/>
                </a:moveTo>
                <a:lnTo>
                  <a:pt x="2621437" y="0"/>
                </a:lnTo>
                <a:lnTo>
                  <a:pt x="2621437" y="2426021"/>
                </a:lnTo>
                <a:lnTo>
                  <a:pt x="0" y="24260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TextBox 34"/>
          <p:cNvSpPr txBox="1"/>
          <p:nvPr/>
        </p:nvSpPr>
        <p:spPr>
          <a:xfrm>
            <a:off x="610138" y="6361289"/>
            <a:ext cx="2145696" cy="912213"/>
          </a:xfrm>
          <a:prstGeom prst="rect">
            <a:avLst/>
          </a:prstGeom>
        </p:spPr>
        <p:txBody>
          <a:bodyPr lIns="0" tIns="0" rIns="0" bIns="0" rtlCol="0" anchor="t">
            <a:spAutoFit/>
          </a:bodyPr>
          <a:lstStyle/>
          <a:p>
            <a:pPr marL="0" lvl="0" indent="0" algn="l">
              <a:lnSpc>
                <a:spcPts val="2331"/>
              </a:lnSpc>
            </a:pPr>
            <a:r>
              <a:rPr lang="en-US" sz="2428" spc="-233">
                <a:solidFill>
                  <a:srgbClr val="156669"/>
                </a:solidFill>
                <a:latin typeface="Public Sans Bold"/>
              </a:rPr>
              <a:t>New challenges meant learning new skills</a:t>
            </a:r>
          </a:p>
        </p:txBody>
      </p:sp>
      <p:sp>
        <p:nvSpPr>
          <p:cNvPr id="35" name="TextBox 35"/>
          <p:cNvSpPr txBox="1"/>
          <p:nvPr/>
        </p:nvSpPr>
        <p:spPr>
          <a:xfrm>
            <a:off x="5290605" y="2137750"/>
            <a:ext cx="2642839" cy="616938"/>
          </a:xfrm>
          <a:prstGeom prst="rect">
            <a:avLst/>
          </a:prstGeom>
        </p:spPr>
        <p:txBody>
          <a:bodyPr lIns="0" tIns="0" rIns="0" bIns="0" rtlCol="0" anchor="t">
            <a:spAutoFit/>
          </a:bodyPr>
          <a:lstStyle/>
          <a:p>
            <a:pPr marL="0" lvl="0" indent="0" algn="l">
              <a:lnSpc>
                <a:spcPts val="2331"/>
              </a:lnSpc>
            </a:pPr>
            <a:r>
              <a:rPr lang="en-US" sz="2428" spc="-233">
                <a:solidFill>
                  <a:srgbClr val="156669"/>
                </a:solidFill>
                <a:latin typeface="Public Sans Bold"/>
              </a:rPr>
              <a:t>Reaching previously reluctant people</a:t>
            </a:r>
          </a:p>
        </p:txBody>
      </p:sp>
      <p:sp>
        <p:nvSpPr>
          <p:cNvPr id="36" name="TextBox 36"/>
          <p:cNvSpPr txBox="1"/>
          <p:nvPr/>
        </p:nvSpPr>
        <p:spPr>
          <a:xfrm>
            <a:off x="9508307" y="2137750"/>
            <a:ext cx="2211077" cy="616938"/>
          </a:xfrm>
          <a:prstGeom prst="rect">
            <a:avLst/>
          </a:prstGeom>
        </p:spPr>
        <p:txBody>
          <a:bodyPr lIns="0" tIns="0" rIns="0" bIns="0" rtlCol="0" anchor="t">
            <a:spAutoFit/>
          </a:bodyPr>
          <a:lstStyle/>
          <a:p>
            <a:pPr marL="0" lvl="0" indent="0" algn="l">
              <a:lnSpc>
                <a:spcPts val="2331"/>
              </a:lnSpc>
            </a:pPr>
            <a:r>
              <a:rPr lang="en-US" sz="2428" spc="-233">
                <a:solidFill>
                  <a:srgbClr val="156669"/>
                </a:solidFill>
                <a:latin typeface="Public Sans Bold"/>
              </a:rPr>
              <a:t>Enabling sustained change</a:t>
            </a:r>
          </a:p>
        </p:txBody>
      </p:sp>
      <p:sp>
        <p:nvSpPr>
          <p:cNvPr id="37" name="TextBox 37"/>
          <p:cNvSpPr txBox="1"/>
          <p:nvPr/>
        </p:nvSpPr>
        <p:spPr>
          <a:xfrm>
            <a:off x="13498609" y="2137750"/>
            <a:ext cx="2085137" cy="616938"/>
          </a:xfrm>
          <a:prstGeom prst="rect">
            <a:avLst/>
          </a:prstGeom>
        </p:spPr>
        <p:txBody>
          <a:bodyPr lIns="0" tIns="0" rIns="0" bIns="0" rtlCol="0" anchor="t">
            <a:spAutoFit/>
          </a:bodyPr>
          <a:lstStyle/>
          <a:p>
            <a:pPr marL="0" lvl="0" indent="0" algn="l">
              <a:lnSpc>
                <a:spcPts val="2331"/>
              </a:lnSpc>
            </a:pPr>
            <a:r>
              <a:rPr lang="en-US" sz="2428" spc="-233">
                <a:solidFill>
                  <a:srgbClr val="156669"/>
                </a:solidFill>
                <a:latin typeface="Public Sans Bold"/>
              </a:rPr>
              <a:t>Differing cultural needs</a:t>
            </a:r>
          </a:p>
        </p:txBody>
      </p:sp>
      <p:sp>
        <p:nvSpPr>
          <p:cNvPr id="38" name="TextBox 38"/>
          <p:cNvSpPr txBox="1"/>
          <p:nvPr/>
        </p:nvSpPr>
        <p:spPr>
          <a:xfrm>
            <a:off x="16203946" y="3578618"/>
            <a:ext cx="1709389" cy="616938"/>
          </a:xfrm>
          <a:prstGeom prst="rect">
            <a:avLst/>
          </a:prstGeom>
        </p:spPr>
        <p:txBody>
          <a:bodyPr lIns="0" tIns="0" rIns="0" bIns="0" rtlCol="0" anchor="t">
            <a:spAutoFit/>
          </a:bodyPr>
          <a:lstStyle/>
          <a:p>
            <a:pPr marL="0" lvl="0" indent="0" algn="l">
              <a:lnSpc>
                <a:spcPts val="2331"/>
              </a:lnSpc>
            </a:pPr>
            <a:r>
              <a:rPr lang="en-US" sz="2428" spc="-233" dirty="0">
                <a:solidFill>
                  <a:srgbClr val="156669"/>
                </a:solidFill>
                <a:latin typeface="Public Sans Bold"/>
              </a:rPr>
              <a:t>Dismantling bureaucracy</a:t>
            </a:r>
          </a:p>
        </p:txBody>
      </p:sp>
      <p:sp>
        <p:nvSpPr>
          <p:cNvPr id="39" name="TextBox 39"/>
          <p:cNvSpPr txBox="1"/>
          <p:nvPr/>
        </p:nvSpPr>
        <p:spPr>
          <a:xfrm>
            <a:off x="16404606" y="6841208"/>
            <a:ext cx="1709389" cy="616938"/>
          </a:xfrm>
          <a:prstGeom prst="rect">
            <a:avLst/>
          </a:prstGeom>
        </p:spPr>
        <p:txBody>
          <a:bodyPr lIns="0" tIns="0" rIns="0" bIns="0" rtlCol="0" anchor="t">
            <a:spAutoFit/>
          </a:bodyPr>
          <a:lstStyle/>
          <a:p>
            <a:pPr marL="0" lvl="0" indent="0" algn="l">
              <a:lnSpc>
                <a:spcPts val="2331"/>
              </a:lnSpc>
            </a:pPr>
            <a:r>
              <a:rPr lang="en-US" sz="2428" spc="-233">
                <a:solidFill>
                  <a:srgbClr val="156669"/>
                </a:solidFill>
                <a:latin typeface="Public Sans Bold"/>
              </a:rPr>
              <a:t>Increased collaboration</a:t>
            </a:r>
          </a:p>
        </p:txBody>
      </p:sp>
      <p:sp>
        <p:nvSpPr>
          <p:cNvPr id="40" name="TextBox 40"/>
          <p:cNvSpPr txBox="1"/>
          <p:nvPr/>
        </p:nvSpPr>
        <p:spPr>
          <a:xfrm>
            <a:off x="1295243" y="3839861"/>
            <a:ext cx="2754864" cy="912213"/>
          </a:xfrm>
          <a:prstGeom prst="rect">
            <a:avLst/>
          </a:prstGeom>
        </p:spPr>
        <p:txBody>
          <a:bodyPr lIns="0" tIns="0" rIns="0" bIns="0" rtlCol="0" anchor="t">
            <a:spAutoFit/>
          </a:bodyPr>
          <a:lstStyle/>
          <a:p>
            <a:pPr marL="0" lvl="0" indent="0" algn="l">
              <a:lnSpc>
                <a:spcPts val="2331"/>
              </a:lnSpc>
            </a:pPr>
            <a:r>
              <a:rPr lang="en-US" sz="2428" spc="-233">
                <a:solidFill>
                  <a:srgbClr val="156669"/>
                </a:solidFill>
                <a:latin typeface="Public Sans Bold"/>
              </a:rPr>
              <a:t>The benefits of integrating health and housing supports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D2E4"/>
        </a:solidFill>
        <a:effectLst/>
      </p:bgPr>
    </p:bg>
    <p:spTree>
      <p:nvGrpSpPr>
        <p:cNvPr id="1" name=""/>
        <p:cNvGrpSpPr/>
        <p:nvPr/>
      </p:nvGrpSpPr>
      <p:grpSpPr>
        <a:xfrm>
          <a:off x="0" y="0"/>
          <a:ext cx="0" cy="0"/>
          <a:chOff x="0" y="0"/>
          <a:chExt cx="0" cy="0"/>
        </a:xfrm>
      </p:grpSpPr>
      <p:grpSp>
        <p:nvGrpSpPr>
          <p:cNvPr id="2" name="Group 2"/>
          <p:cNvGrpSpPr/>
          <p:nvPr/>
        </p:nvGrpSpPr>
        <p:grpSpPr>
          <a:xfrm>
            <a:off x="901943" y="5727524"/>
            <a:ext cx="4635838" cy="882168"/>
            <a:chOff x="0" y="0"/>
            <a:chExt cx="1399906" cy="266393"/>
          </a:xfrm>
        </p:grpSpPr>
        <p:sp>
          <p:nvSpPr>
            <p:cNvPr id="3" name="Freeform 3"/>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FFDE59"/>
            </a:solidFill>
            <a:ln w="95250" cap="sq">
              <a:solidFill>
                <a:srgbClr val="FFFFFF"/>
              </a:solidFill>
              <a:prstDash val="solid"/>
              <a:miter/>
            </a:ln>
          </p:spPr>
          <p:txBody>
            <a:bodyPr/>
            <a:lstStyle/>
            <a:p>
              <a:endParaRPr lang="en-US"/>
            </a:p>
          </p:txBody>
        </p:sp>
        <p:sp>
          <p:nvSpPr>
            <p:cNvPr id="4" name="TextBox 4"/>
            <p:cNvSpPr txBox="1"/>
            <p:nvPr/>
          </p:nvSpPr>
          <p:spPr>
            <a:xfrm>
              <a:off x="0" y="38100"/>
              <a:ext cx="1285606" cy="228293"/>
            </a:xfrm>
            <a:prstGeom prst="rect">
              <a:avLst/>
            </a:prstGeom>
          </p:spPr>
          <p:txBody>
            <a:bodyPr lIns="50800" tIns="50800" rIns="50800" bIns="50800" rtlCol="0" anchor="ctr"/>
            <a:lstStyle/>
            <a:p>
              <a:pPr algn="l">
                <a:lnSpc>
                  <a:spcPts val="2523"/>
                </a:lnSpc>
              </a:pPr>
              <a:r>
                <a:rPr lang="en-US" sz="2628" spc="-252">
                  <a:solidFill>
                    <a:srgbClr val="FFFFFF"/>
                  </a:solidFill>
                  <a:latin typeface="Public Sans Bold"/>
                </a:rPr>
                <a:t>Collaboration</a:t>
              </a:r>
            </a:p>
          </p:txBody>
        </p:sp>
      </p:grpSp>
      <p:grpSp>
        <p:nvGrpSpPr>
          <p:cNvPr id="5" name="Group 5"/>
          <p:cNvGrpSpPr/>
          <p:nvPr/>
        </p:nvGrpSpPr>
        <p:grpSpPr>
          <a:xfrm rot="2700000">
            <a:off x="4398479" y="5299140"/>
            <a:ext cx="1589512" cy="1659120"/>
            <a:chOff x="0" y="0"/>
            <a:chExt cx="418637" cy="436970"/>
          </a:xfrm>
        </p:grpSpPr>
        <p:sp>
          <p:nvSpPr>
            <p:cNvPr id="6" name="Freeform 6"/>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FFDE59"/>
            </a:solidFill>
            <a:ln w="142875" cap="rnd">
              <a:solidFill>
                <a:srgbClr val="FFFFFF"/>
              </a:solidFill>
              <a:prstDash val="solid"/>
              <a:round/>
            </a:ln>
          </p:spPr>
          <p:txBody>
            <a:bodyPr/>
            <a:lstStyle/>
            <a:p>
              <a:endParaRPr lang="en-US"/>
            </a:p>
          </p:txBody>
        </p:sp>
        <p:sp>
          <p:nvSpPr>
            <p:cNvPr id="7" name="TextBox 7"/>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8" name="Group 8"/>
          <p:cNvGrpSpPr/>
          <p:nvPr/>
        </p:nvGrpSpPr>
        <p:grpSpPr>
          <a:xfrm>
            <a:off x="4023881" y="2236797"/>
            <a:ext cx="4635838" cy="882168"/>
            <a:chOff x="0" y="0"/>
            <a:chExt cx="1399906" cy="266393"/>
          </a:xfrm>
        </p:grpSpPr>
        <p:sp>
          <p:nvSpPr>
            <p:cNvPr id="9" name="Freeform 9"/>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FF914D"/>
            </a:solidFill>
            <a:ln w="95250" cap="sq">
              <a:solidFill>
                <a:srgbClr val="FFFFFF"/>
              </a:solidFill>
              <a:prstDash val="solid"/>
              <a:miter/>
            </a:ln>
          </p:spPr>
          <p:txBody>
            <a:bodyPr/>
            <a:lstStyle/>
            <a:p>
              <a:endParaRPr lang="en-US"/>
            </a:p>
          </p:txBody>
        </p:sp>
        <p:sp>
          <p:nvSpPr>
            <p:cNvPr id="10" name="TextBox 10"/>
            <p:cNvSpPr txBox="1"/>
            <p:nvPr/>
          </p:nvSpPr>
          <p:spPr>
            <a:xfrm>
              <a:off x="0" y="47625"/>
              <a:ext cx="1285606" cy="218768"/>
            </a:xfrm>
            <a:prstGeom prst="rect">
              <a:avLst/>
            </a:prstGeom>
          </p:spPr>
          <p:txBody>
            <a:bodyPr lIns="50800" tIns="50800" rIns="50800" bIns="50800" rtlCol="0" anchor="ctr"/>
            <a:lstStyle/>
            <a:p>
              <a:pPr algn="l">
                <a:lnSpc>
                  <a:spcPts val="2619"/>
                </a:lnSpc>
              </a:pPr>
              <a:r>
                <a:rPr lang="en-US" sz="2728" spc="-261">
                  <a:solidFill>
                    <a:srgbClr val="FBF6F1"/>
                  </a:solidFill>
                  <a:latin typeface="Public Sans Bold"/>
                </a:rPr>
                <a:t>Strengthen Flexibility</a:t>
              </a:r>
            </a:p>
          </p:txBody>
        </p:sp>
      </p:grpSp>
      <p:grpSp>
        <p:nvGrpSpPr>
          <p:cNvPr id="11" name="Group 11"/>
          <p:cNvGrpSpPr/>
          <p:nvPr/>
        </p:nvGrpSpPr>
        <p:grpSpPr>
          <a:xfrm>
            <a:off x="2555579" y="3696791"/>
            <a:ext cx="4635838" cy="882168"/>
            <a:chOff x="0" y="0"/>
            <a:chExt cx="1399906" cy="266393"/>
          </a:xfrm>
        </p:grpSpPr>
        <p:sp>
          <p:nvSpPr>
            <p:cNvPr id="12" name="Freeform 12"/>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FFBD59"/>
            </a:solidFill>
            <a:ln w="95250" cap="sq">
              <a:solidFill>
                <a:srgbClr val="FFFFFF"/>
              </a:solidFill>
              <a:prstDash val="solid"/>
              <a:miter/>
            </a:ln>
          </p:spPr>
          <p:txBody>
            <a:bodyPr/>
            <a:lstStyle/>
            <a:p>
              <a:endParaRPr lang="en-US"/>
            </a:p>
          </p:txBody>
        </p:sp>
        <p:sp>
          <p:nvSpPr>
            <p:cNvPr id="13" name="TextBox 13"/>
            <p:cNvSpPr txBox="1"/>
            <p:nvPr/>
          </p:nvSpPr>
          <p:spPr>
            <a:xfrm>
              <a:off x="0" y="47625"/>
              <a:ext cx="1285606" cy="218768"/>
            </a:xfrm>
            <a:prstGeom prst="rect">
              <a:avLst/>
            </a:prstGeom>
          </p:spPr>
          <p:txBody>
            <a:bodyPr lIns="50800" tIns="50800" rIns="50800" bIns="50800" rtlCol="0" anchor="ctr"/>
            <a:lstStyle/>
            <a:p>
              <a:pPr algn="l">
                <a:lnSpc>
                  <a:spcPts val="2619"/>
                </a:lnSpc>
              </a:pPr>
              <a:r>
                <a:rPr lang="en-US" sz="2728" spc="-261" dirty="0">
                  <a:solidFill>
                    <a:srgbClr val="FFFFFF"/>
                  </a:solidFill>
                  <a:latin typeface="Public Sans Bold"/>
                </a:rPr>
                <a:t>Cultural Competence</a:t>
              </a:r>
            </a:p>
          </p:txBody>
        </p:sp>
      </p:grpSp>
      <p:grpSp>
        <p:nvGrpSpPr>
          <p:cNvPr id="14" name="Group 14"/>
          <p:cNvGrpSpPr/>
          <p:nvPr/>
        </p:nvGrpSpPr>
        <p:grpSpPr>
          <a:xfrm rot="2700000">
            <a:off x="5891590" y="3749399"/>
            <a:ext cx="1589512" cy="1659120"/>
            <a:chOff x="0" y="0"/>
            <a:chExt cx="418637" cy="436970"/>
          </a:xfrm>
        </p:grpSpPr>
        <p:sp>
          <p:nvSpPr>
            <p:cNvPr id="15" name="Freeform 15"/>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FFBD59"/>
            </a:solidFill>
            <a:ln w="142875" cap="rnd">
              <a:solidFill>
                <a:srgbClr val="FFFFFF"/>
              </a:solidFill>
              <a:prstDash val="solid"/>
              <a:round/>
            </a:ln>
          </p:spPr>
          <p:txBody>
            <a:bodyPr/>
            <a:lstStyle/>
            <a:p>
              <a:endParaRPr lang="en-US"/>
            </a:p>
          </p:txBody>
        </p:sp>
        <p:sp>
          <p:nvSpPr>
            <p:cNvPr id="16" name="TextBox 16"/>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17" name="Group 17"/>
          <p:cNvGrpSpPr/>
          <p:nvPr/>
        </p:nvGrpSpPr>
        <p:grpSpPr>
          <a:xfrm rot="2700000">
            <a:off x="7200679" y="2375542"/>
            <a:ext cx="1589512" cy="1659120"/>
            <a:chOff x="0" y="0"/>
            <a:chExt cx="418637" cy="436970"/>
          </a:xfrm>
        </p:grpSpPr>
        <p:sp>
          <p:nvSpPr>
            <p:cNvPr id="18" name="Freeform 18"/>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FF914D"/>
            </a:solidFill>
            <a:ln w="142875" cap="rnd">
              <a:solidFill>
                <a:srgbClr val="FFFFFF"/>
              </a:solidFill>
              <a:prstDash val="solid"/>
              <a:round/>
            </a:ln>
          </p:spPr>
          <p:txBody>
            <a:bodyPr/>
            <a:lstStyle/>
            <a:p>
              <a:endParaRPr lang="en-US"/>
            </a:p>
          </p:txBody>
        </p:sp>
        <p:sp>
          <p:nvSpPr>
            <p:cNvPr id="19" name="TextBox 19"/>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20" name="Group 20"/>
          <p:cNvGrpSpPr/>
          <p:nvPr/>
        </p:nvGrpSpPr>
        <p:grpSpPr>
          <a:xfrm>
            <a:off x="2555579" y="7764578"/>
            <a:ext cx="4635838" cy="882168"/>
            <a:chOff x="0" y="0"/>
            <a:chExt cx="1399906" cy="266393"/>
          </a:xfrm>
        </p:grpSpPr>
        <p:sp>
          <p:nvSpPr>
            <p:cNvPr id="21" name="Freeform 21"/>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DE917F"/>
            </a:solidFill>
            <a:ln w="95250" cap="sq">
              <a:solidFill>
                <a:srgbClr val="FFFFFF"/>
              </a:solidFill>
              <a:prstDash val="solid"/>
              <a:miter/>
            </a:ln>
          </p:spPr>
          <p:txBody>
            <a:bodyPr/>
            <a:lstStyle/>
            <a:p>
              <a:endParaRPr lang="en-US"/>
            </a:p>
          </p:txBody>
        </p:sp>
        <p:sp>
          <p:nvSpPr>
            <p:cNvPr id="22" name="TextBox 22"/>
            <p:cNvSpPr txBox="1"/>
            <p:nvPr/>
          </p:nvSpPr>
          <p:spPr>
            <a:xfrm>
              <a:off x="0" y="47625"/>
              <a:ext cx="1285606" cy="218768"/>
            </a:xfrm>
            <a:prstGeom prst="rect">
              <a:avLst/>
            </a:prstGeom>
          </p:spPr>
          <p:txBody>
            <a:bodyPr lIns="50800" tIns="50800" rIns="50800" bIns="50800" rtlCol="0" anchor="ctr"/>
            <a:lstStyle/>
            <a:p>
              <a:pPr algn="l">
                <a:lnSpc>
                  <a:spcPts val="2331"/>
                </a:lnSpc>
              </a:pPr>
              <a:r>
                <a:rPr lang="en-US" sz="2428" spc="-233" dirty="0">
                  <a:solidFill>
                    <a:srgbClr val="FFFFFF"/>
                  </a:solidFill>
                  <a:latin typeface="Public Sans Bold"/>
                </a:rPr>
                <a:t>Client </a:t>
              </a:r>
              <a:r>
                <a:rPr lang="en-US" sz="2428" spc="-233" dirty="0" err="1">
                  <a:solidFill>
                    <a:srgbClr val="FFFFFF"/>
                  </a:solidFill>
                  <a:latin typeface="Public Sans Bold"/>
                </a:rPr>
                <a:t>Centred</a:t>
              </a:r>
              <a:r>
                <a:rPr lang="en-US" sz="2428" spc="-233" dirty="0">
                  <a:solidFill>
                    <a:srgbClr val="FFFFFF"/>
                  </a:solidFill>
                  <a:latin typeface="Public Sans Bold"/>
                </a:rPr>
                <a:t> Care</a:t>
              </a:r>
            </a:p>
          </p:txBody>
        </p:sp>
      </p:grpSp>
      <p:grpSp>
        <p:nvGrpSpPr>
          <p:cNvPr id="23" name="Group 23"/>
          <p:cNvGrpSpPr/>
          <p:nvPr/>
        </p:nvGrpSpPr>
        <p:grpSpPr>
          <a:xfrm rot="2700000">
            <a:off x="5891590" y="6831153"/>
            <a:ext cx="1589512" cy="1659120"/>
            <a:chOff x="0" y="0"/>
            <a:chExt cx="418637" cy="436970"/>
          </a:xfrm>
        </p:grpSpPr>
        <p:sp>
          <p:nvSpPr>
            <p:cNvPr id="24" name="Freeform 24"/>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DE917F"/>
            </a:solidFill>
            <a:ln w="142875" cap="rnd">
              <a:solidFill>
                <a:srgbClr val="FFFFFF"/>
              </a:solidFill>
              <a:prstDash val="solid"/>
              <a:round/>
            </a:ln>
          </p:spPr>
          <p:txBody>
            <a:bodyPr/>
            <a:lstStyle/>
            <a:p>
              <a:endParaRPr lang="en-US"/>
            </a:p>
          </p:txBody>
        </p:sp>
        <p:sp>
          <p:nvSpPr>
            <p:cNvPr id="25" name="TextBox 25"/>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26" name="Group 26"/>
          <p:cNvGrpSpPr/>
          <p:nvPr/>
        </p:nvGrpSpPr>
        <p:grpSpPr>
          <a:xfrm>
            <a:off x="3605702" y="9209328"/>
            <a:ext cx="4635838" cy="882168"/>
            <a:chOff x="0" y="0"/>
            <a:chExt cx="1399906" cy="266393"/>
          </a:xfrm>
        </p:grpSpPr>
        <p:sp>
          <p:nvSpPr>
            <p:cNvPr id="27" name="Freeform 27"/>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7ED957"/>
            </a:solidFill>
            <a:ln w="95250" cap="sq">
              <a:solidFill>
                <a:srgbClr val="FFFFFF"/>
              </a:solidFill>
              <a:prstDash val="solid"/>
              <a:miter/>
            </a:ln>
          </p:spPr>
          <p:txBody>
            <a:bodyPr/>
            <a:lstStyle/>
            <a:p>
              <a:endParaRPr lang="en-US"/>
            </a:p>
          </p:txBody>
        </p:sp>
        <p:sp>
          <p:nvSpPr>
            <p:cNvPr id="28" name="TextBox 28"/>
            <p:cNvSpPr txBox="1"/>
            <p:nvPr/>
          </p:nvSpPr>
          <p:spPr>
            <a:xfrm>
              <a:off x="0" y="47625"/>
              <a:ext cx="1285606" cy="218768"/>
            </a:xfrm>
            <a:prstGeom prst="rect">
              <a:avLst/>
            </a:prstGeom>
          </p:spPr>
          <p:txBody>
            <a:bodyPr lIns="50800" tIns="50800" rIns="50800" bIns="50800" rtlCol="0" anchor="ctr"/>
            <a:lstStyle/>
            <a:p>
              <a:pPr algn="l">
                <a:lnSpc>
                  <a:spcPts val="2331"/>
                </a:lnSpc>
              </a:pPr>
              <a:r>
                <a:rPr lang="en-US" sz="2428" spc="-233">
                  <a:solidFill>
                    <a:srgbClr val="FFFFFF"/>
                  </a:solidFill>
                  <a:latin typeface="Public Sans Bold"/>
                </a:rPr>
                <a:t>Streamline Administration</a:t>
              </a:r>
            </a:p>
          </p:txBody>
        </p:sp>
      </p:grpSp>
      <p:grpSp>
        <p:nvGrpSpPr>
          <p:cNvPr id="29" name="Group 29"/>
          <p:cNvGrpSpPr/>
          <p:nvPr/>
        </p:nvGrpSpPr>
        <p:grpSpPr>
          <a:xfrm rot="2700000">
            <a:off x="7200679" y="8395011"/>
            <a:ext cx="1589512" cy="1659120"/>
            <a:chOff x="0" y="0"/>
            <a:chExt cx="418637" cy="436970"/>
          </a:xfrm>
        </p:grpSpPr>
        <p:sp>
          <p:nvSpPr>
            <p:cNvPr id="30" name="Freeform 30"/>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7ED957"/>
            </a:solidFill>
            <a:ln w="142875" cap="rnd">
              <a:solidFill>
                <a:srgbClr val="FFFFFF"/>
              </a:solidFill>
              <a:prstDash val="solid"/>
              <a:round/>
            </a:ln>
          </p:spPr>
          <p:txBody>
            <a:bodyPr/>
            <a:lstStyle/>
            <a:p>
              <a:endParaRPr lang="en-US"/>
            </a:p>
          </p:txBody>
        </p:sp>
        <p:sp>
          <p:nvSpPr>
            <p:cNvPr id="31" name="TextBox 31"/>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32" name="Group 32"/>
          <p:cNvGrpSpPr/>
          <p:nvPr/>
        </p:nvGrpSpPr>
        <p:grpSpPr>
          <a:xfrm rot="-10800000">
            <a:off x="13003939" y="5859889"/>
            <a:ext cx="4635838" cy="882168"/>
            <a:chOff x="0" y="0"/>
            <a:chExt cx="1399906" cy="266393"/>
          </a:xfrm>
        </p:grpSpPr>
        <p:sp>
          <p:nvSpPr>
            <p:cNvPr id="33" name="Freeform 33"/>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0097B2"/>
            </a:solidFill>
            <a:ln w="95250" cap="sq">
              <a:solidFill>
                <a:srgbClr val="FFFFFF"/>
              </a:solidFill>
              <a:prstDash val="solid"/>
              <a:miter/>
            </a:ln>
          </p:spPr>
          <p:txBody>
            <a:bodyPr/>
            <a:lstStyle/>
            <a:p>
              <a:endParaRPr lang="en-US"/>
            </a:p>
          </p:txBody>
        </p:sp>
        <p:sp>
          <p:nvSpPr>
            <p:cNvPr id="34" name="TextBox 34"/>
            <p:cNvSpPr txBox="1"/>
            <p:nvPr/>
          </p:nvSpPr>
          <p:spPr>
            <a:xfrm>
              <a:off x="0" y="47625"/>
              <a:ext cx="1285606" cy="218768"/>
            </a:xfrm>
            <a:prstGeom prst="rect">
              <a:avLst/>
            </a:prstGeom>
          </p:spPr>
          <p:txBody>
            <a:bodyPr lIns="50800" tIns="50800" rIns="50800" bIns="50800" rtlCol="0" anchor="ctr"/>
            <a:lstStyle/>
            <a:p>
              <a:pPr algn="ctr">
                <a:lnSpc>
                  <a:spcPts val="2331"/>
                </a:lnSpc>
              </a:pPr>
              <a:endParaRPr/>
            </a:p>
          </p:txBody>
        </p:sp>
      </p:grpSp>
      <p:grpSp>
        <p:nvGrpSpPr>
          <p:cNvPr id="35" name="Group 35"/>
          <p:cNvGrpSpPr/>
          <p:nvPr/>
        </p:nvGrpSpPr>
        <p:grpSpPr>
          <a:xfrm rot="-10800000">
            <a:off x="11244208" y="7868638"/>
            <a:ext cx="4635838" cy="882168"/>
            <a:chOff x="0" y="0"/>
            <a:chExt cx="1399906" cy="266393"/>
          </a:xfrm>
        </p:grpSpPr>
        <p:sp>
          <p:nvSpPr>
            <p:cNvPr id="36" name="Freeform 36"/>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38B6FF"/>
            </a:solidFill>
            <a:ln w="95250" cap="sq">
              <a:solidFill>
                <a:srgbClr val="FFFFFF"/>
              </a:solidFill>
              <a:prstDash val="solid"/>
              <a:miter/>
            </a:ln>
          </p:spPr>
          <p:txBody>
            <a:bodyPr/>
            <a:lstStyle/>
            <a:p>
              <a:endParaRPr lang="en-US"/>
            </a:p>
          </p:txBody>
        </p:sp>
        <p:sp>
          <p:nvSpPr>
            <p:cNvPr id="37" name="TextBox 37"/>
            <p:cNvSpPr txBox="1"/>
            <p:nvPr/>
          </p:nvSpPr>
          <p:spPr>
            <a:xfrm>
              <a:off x="0" y="47625"/>
              <a:ext cx="1285606" cy="218768"/>
            </a:xfrm>
            <a:prstGeom prst="rect">
              <a:avLst/>
            </a:prstGeom>
          </p:spPr>
          <p:txBody>
            <a:bodyPr lIns="50800" tIns="50800" rIns="50800" bIns="50800" rtlCol="0" anchor="ctr"/>
            <a:lstStyle/>
            <a:p>
              <a:pPr algn="ctr">
                <a:lnSpc>
                  <a:spcPts val="2331"/>
                </a:lnSpc>
              </a:pPr>
              <a:endParaRPr/>
            </a:p>
          </p:txBody>
        </p:sp>
      </p:grpSp>
      <p:grpSp>
        <p:nvGrpSpPr>
          <p:cNvPr id="38" name="Group 38"/>
          <p:cNvGrpSpPr/>
          <p:nvPr/>
        </p:nvGrpSpPr>
        <p:grpSpPr>
          <a:xfrm rot="-8100000">
            <a:off x="12398451" y="5471413"/>
            <a:ext cx="1589512" cy="1659120"/>
            <a:chOff x="0" y="0"/>
            <a:chExt cx="418637" cy="436970"/>
          </a:xfrm>
        </p:grpSpPr>
        <p:sp>
          <p:nvSpPr>
            <p:cNvPr id="39" name="Freeform 39"/>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0097B2"/>
            </a:solidFill>
            <a:ln w="142875" cap="rnd">
              <a:solidFill>
                <a:srgbClr val="FFFFFF"/>
              </a:solidFill>
              <a:prstDash val="solid"/>
              <a:round/>
            </a:ln>
          </p:spPr>
          <p:txBody>
            <a:bodyPr/>
            <a:lstStyle/>
            <a:p>
              <a:endParaRPr lang="en-US"/>
            </a:p>
          </p:txBody>
        </p:sp>
        <p:sp>
          <p:nvSpPr>
            <p:cNvPr id="40" name="TextBox 40"/>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41" name="Group 41"/>
          <p:cNvGrpSpPr/>
          <p:nvPr/>
        </p:nvGrpSpPr>
        <p:grpSpPr>
          <a:xfrm rot="-8100000">
            <a:off x="10905340" y="7021154"/>
            <a:ext cx="1589512" cy="1659120"/>
            <a:chOff x="0" y="0"/>
            <a:chExt cx="418637" cy="436970"/>
          </a:xfrm>
        </p:grpSpPr>
        <p:sp>
          <p:nvSpPr>
            <p:cNvPr id="42" name="Freeform 42"/>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38B6FF"/>
            </a:solidFill>
            <a:ln w="142875" cap="rnd">
              <a:solidFill>
                <a:srgbClr val="FFFFFF"/>
              </a:solidFill>
              <a:prstDash val="solid"/>
              <a:round/>
            </a:ln>
          </p:spPr>
          <p:txBody>
            <a:bodyPr/>
            <a:lstStyle/>
            <a:p>
              <a:endParaRPr lang="en-US"/>
            </a:p>
          </p:txBody>
        </p:sp>
        <p:sp>
          <p:nvSpPr>
            <p:cNvPr id="43" name="TextBox 43"/>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44" name="Group 44"/>
          <p:cNvGrpSpPr/>
          <p:nvPr/>
        </p:nvGrpSpPr>
        <p:grpSpPr>
          <a:xfrm rot="-10800000">
            <a:off x="10033560" y="9224572"/>
            <a:ext cx="4635838" cy="882168"/>
            <a:chOff x="0" y="0"/>
            <a:chExt cx="1399906" cy="266393"/>
          </a:xfrm>
        </p:grpSpPr>
        <p:sp>
          <p:nvSpPr>
            <p:cNvPr id="45" name="Freeform 45"/>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5CE1E6"/>
            </a:solidFill>
            <a:ln w="95250" cap="sq">
              <a:solidFill>
                <a:srgbClr val="FFFFFF"/>
              </a:solidFill>
              <a:prstDash val="solid"/>
              <a:miter/>
            </a:ln>
          </p:spPr>
          <p:txBody>
            <a:bodyPr/>
            <a:lstStyle/>
            <a:p>
              <a:endParaRPr lang="en-US"/>
            </a:p>
          </p:txBody>
        </p:sp>
        <p:sp>
          <p:nvSpPr>
            <p:cNvPr id="46" name="TextBox 46"/>
            <p:cNvSpPr txBox="1"/>
            <p:nvPr/>
          </p:nvSpPr>
          <p:spPr>
            <a:xfrm>
              <a:off x="0" y="47625"/>
              <a:ext cx="1285606" cy="218768"/>
            </a:xfrm>
            <a:prstGeom prst="rect">
              <a:avLst/>
            </a:prstGeom>
          </p:spPr>
          <p:txBody>
            <a:bodyPr lIns="50800" tIns="50800" rIns="50800" bIns="50800" rtlCol="0" anchor="ctr"/>
            <a:lstStyle/>
            <a:p>
              <a:pPr algn="ctr">
                <a:lnSpc>
                  <a:spcPts val="2331"/>
                </a:lnSpc>
              </a:pPr>
              <a:endParaRPr/>
            </a:p>
          </p:txBody>
        </p:sp>
      </p:grpSp>
      <p:grpSp>
        <p:nvGrpSpPr>
          <p:cNvPr id="47" name="Group 47"/>
          <p:cNvGrpSpPr/>
          <p:nvPr/>
        </p:nvGrpSpPr>
        <p:grpSpPr>
          <a:xfrm rot="-8100000">
            <a:off x="9596251" y="8395011"/>
            <a:ext cx="1589512" cy="1659120"/>
            <a:chOff x="0" y="0"/>
            <a:chExt cx="418637" cy="436970"/>
          </a:xfrm>
        </p:grpSpPr>
        <p:sp>
          <p:nvSpPr>
            <p:cNvPr id="48" name="Freeform 48"/>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5CE1E6"/>
            </a:solidFill>
            <a:ln w="142875" cap="rnd">
              <a:solidFill>
                <a:srgbClr val="FFFFFF"/>
              </a:solidFill>
              <a:prstDash val="solid"/>
              <a:round/>
            </a:ln>
          </p:spPr>
          <p:txBody>
            <a:bodyPr/>
            <a:lstStyle/>
            <a:p>
              <a:endParaRPr lang="en-US"/>
            </a:p>
          </p:txBody>
        </p:sp>
        <p:sp>
          <p:nvSpPr>
            <p:cNvPr id="49" name="TextBox 49"/>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50" name="Group 50"/>
          <p:cNvGrpSpPr/>
          <p:nvPr/>
        </p:nvGrpSpPr>
        <p:grpSpPr>
          <a:xfrm rot="-10800000">
            <a:off x="11244208" y="3886791"/>
            <a:ext cx="4635838" cy="882168"/>
            <a:chOff x="0" y="0"/>
            <a:chExt cx="1399906" cy="266393"/>
          </a:xfrm>
        </p:grpSpPr>
        <p:sp>
          <p:nvSpPr>
            <p:cNvPr id="51" name="Freeform 51"/>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8C52FF"/>
            </a:solidFill>
            <a:ln w="95250" cap="sq">
              <a:solidFill>
                <a:srgbClr val="FFFFFF"/>
              </a:solidFill>
              <a:prstDash val="solid"/>
              <a:miter/>
            </a:ln>
          </p:spPr>
          <p:txBody>
            <a:bodyPr/>
            <a:lstStyle/>
            <a:p>
              <a:endParaRPr lang="en-US"/>
            </a:p>
          </p:txBody>
        </p:sp>
        <p:sp>
          <p:nvSpPr>
            <p:cNvPr id="52" name="TextBox 52"/>
            <p:cNvSpPr txBox="1"/>
            <p:nvPr/>
          </p:nvSpPr>
          <p:spPr>
            <a:xfrm>
              <a:off x="0" y="47625"/>
              <a:ext cx="1285606" cy="218768"/>
            </a:xfrm>
            <a:prstGeom prst="rect">
              <a:avLst/>
            </a:prstGeom>
          </p:spPr>
          <p:txBody>
            <a:bodyPr lIns="50800" tIns="50800" rIns="50800" bIns="50800" rtlCol="0" anchor="ctr"/>
            <a:lstStyle/>
            <a:p>
              <a:pPr algn="ctr">
                <a:lnSpc>
                  <a:spcPts val="2331"/>
                </a:lnSpc>
              </a:pPr>
              <a:endParaRPr/>
            </a:p>
          </p:txBody>
        </p:sp>
      </p:grpSp>
      <p:grpSp>
        <p:nvGrpSpPr>
          <p:cNvPr id="53" name="Group 53"/>
          <p:cNvGrpSpPr/>
          <p:nvPr/>
        </p:nvGrpSpPr>
        <p:grpSpPr>
          <a:xfrm rot="-8100000">
            <a:off x="10905340" y="3939400"/>
            <a:ext cx="1589512" cy="1659120"/>
            <a:chOff x="0" y="0"/>
            <a:chExt cx="418637" cy="436970"/>
          </a:xfrm>
        </p:grpSpPr>
        <p:sp>
          <p:nvSpPr>
            <p:cNvPr id="54" name="Freeform 54"/>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8C52FF"/>
            </a:solidFill>
            <a:ln w="142875" cap="rnd">
              <a:solidFill>
                <a:srgbClr val="FFFFFF"/>
              </a:solidFill>
              <a:prstDash val="solid"/>
              <a:round/>
            </a:ln>
          </p:spPr>
          <p:txBody>
            <a:bodyPr/>
            <a:lstStyle/>
            <a:p>
              <a:endParaRPr lang="en-US"/>
            </a:p>
          </p:txBody>
        </p:sp>
        <p:sp>
          <p:nvSpPr>
            <p:cNvPr id="55" name="TextBox 55"/>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grpSp>
        <p:nvGrpSpPr>
          <p:cNvPr id="56" name="Group 56"/>
          <p:cNvGrpSpPr/>
          <p:nvPr/>
        </p:nvGrpSpPr>
        <p:grpSpPr>
          <a:xfrm rot="-10800000">
            <a:off x="10033560" y="2322933"/>
            <a:ext cx="4635838" cy="882168"/>
            <a:chOff x="0" y="0"/>
            <a:chExt cx="1399906" cy="266393"/>
          </a:xfrm>
        </p:grpSpPr>
        <p:sp>
          <p:nvSpPr>
            <p:cNvPr id="57" name="Freeform 57"/>
            <p:cNvSpPr/>
            <p:nvPr/>
          </p:nvSpPr>
          <p:spPr>
            <a:xfrm>
              <a:off x="0" y="0"/>
              <a:ext cx="1399906" cy="266393"/>
            </a:xfrm>
            <a:custGeom>
              <a:avLst/>
              <a:gdLst/>
              <a:ahLst/>
              <a:cxnLst/>
              <a:rect l="l" t="t" r="r" b="b"/>
              <a:pathLst>
                <a:path w="1399906" h="266393">
                  <a:moveTo>
                    <a:pt x="1196706" y="0"/>
                  </a:moveTo>
                  <a:lnTo>
                    <a:pt x="0" y="0"/>
                  </a:lnTo>
                  <a:lnTo>
                    <a:pt x="0" y="266393"/>
                  </a:lnTo>
                  <a:lnTo>
                    <a:pt x="1196706" y="266393"/>
                  </a:lnTo>
                  <a:lnTo>
                    <a:pt x="1399906" y="133196"/>
                  </a:lnTo>
                  <a:lnTo>
                    <a:pt x="1196706" y="0"/>
                  </a:lnTo>
                  <a:close/>
                </a:path>
              </a:pathLst>
            </a:custGeom>
            <a:solidFill>
              <a:srgbClr val="FF5757"/>
            </a:solidFill>
            <a:ln w="95250" cap="sq">
              <a:solidFill>
                <a:srgbClr val="FFFFFF"/>
              </a:solidFill>
              <a:prstDash val="solid"/>
              <a:miter/>
            </a:ln>
          </p:spPr>
          <p:txBody>
            <a:bodyPr/>
            <a:lstStyle/>
            <a:p>
              <a:endParaRPr lang="en-US"/>
            </a:p>
          </p:txBody>
        </p:sp>
        <p:sp>
          <p:nvSpPr>
            <p:cNvPr id="58" name="TextBox 58"/>
            <p:cNvSpPr txBox="1"/>
            <p:nvPr/>
          </p:nvSpPr>
          <p:spPr>
            <a:xfrm>
              <a:off x="0" y="47625"/>
              <a:ext cx="1285606" cy="218768"/>
            </a:xfrm>
            <a:prstGeom prst="rect">
              <a:avLst/>
            </a:prstGeom>
          </p:spPr>
          <p:txBody>
            <a:bodyPr lIns="50800" tIns="50800" rIns="50800" bIns="50800" rtlCol="0" anchor="ctr"/>
            <a:lstStyle/>
            <a:p>
              <a:pPr algn="ctr">
                <a:lnSpc>
                  <a:spcPts val="2331"/>
                </a:lnSpc>
              </a:pPr>
              <a:endParaRPr/>
            </a:p>
          </p:txBody>
        </p:sp>
      </p:grpSp>
      <p:grpSp>
        <p:nvGrpSpPr>
          <p:cNvPr id="59" name="Group 59"/>
          <p:cNvGrpSpPr/>
          <p:nvPr/>
        </p:nvGrpSpPr>
        <p:grpSpPr>
          <a:xfrm rot="-8100000">
            <a:off x="9596251" y="2375542"/>
            <a:ext cx="1589512" cy="1659120"/>
            <a:chOff x="0" y="0"/>
            <a:chExt cx="418637" cy="436970"/>
          </a:xfrm>
        </p:grpSpPr>
        <p:sp>
          <p:nvSpPr>
            <p:cNvPr id="60" name="Freeform 60"/>
            <p:cNvSpPr/>
            <p:nvPr/>
          </p:nvSpPr>
          <p:spPr>
            <a:xfrm>
              <a:off x="0" y="0"/>
              <a:ext cx="418637" cy="436970"/>
            </a:xfrm>
            <a:custGeom>
              <a:avLst/>
              <a:gdLst/>
              <a:ahLst/>
              <a:cxnLst/>
              <a:rect l="l" t="t" r="r" b="b"/>
              <a:pathLst>
                <a:path w="418637" h="436970">
                  <a:moveTo>
                    <a:pt x="209318" y="0"/>
                  </a:moveTo>
                  <a:lnTo>
                    <a:pt x="209318" y="0"/>
                  </a:lnTo>
                  <a:cubicBezTo>
                    <a:pt x="264833" y="0"/>
                    <a:pt x="318074" y="22053"/>
                    <a:pt x="357329" y="61308"/>
                  </a:cubicBezTo>
                  <a:cubicBezTo>
                    <a:pt x="396584" y="100563"/>
                    <a:pt x="418637" y="153804"/>
                    <a:pt x="418637" y="209318"/>
                  </a:cubicBezTo>
                  <a:lnTo>
                    <a:pt x="418637" y="227652"/>
                  </a:lnTo>
                  <a:cubicBezTo>
                    <a:pt x="418637" y="283166"/>
                    <a:pt x="396584" y="336407"/>
                    <a:pt x="357329" y="375662"/>
                  </a:cubicBezTo>
                  <a:cubicBezTo>
                    <a:pt x="318074" y="414917"/>
                    <a:pt x="264833" y="436970"/>
                    <a:pt x="209318" y="436970"/>
                  </a:cubicBezTo>
                  <a:lnTo>
                    <a:pt x="209318" y="436970"/>
                  </a:lnTo>
                  <a:cubicBezTo>
                    <a:pt x="93715" y="436970"/>
                    <a:pt x="0" y="343255"/>
                    <a:pt x="0" y="227652"/>
                  </a:cubicBezTo>
                  <a:lnTo>
                    <a:pt x="0" y="209318"/>
                  </a:lnTo>
                  <a:cubicBezTo>
                    <a:pt x="0" y="93715"/>
                    <a:pt x="93715" y="0"/>
                    <a:pt x="209318" y="0"/>
                  </a:cubicBezTo>
                  <a:close/>
                </a:path>
              </a:pathLst>
            </a:custGeom>
            <a:solidFill>
              <a:srgbClr val="FF5757"/>
            </a:solidFill>
            <a:ln w="142875" cap="rnd">
              <a:solidFill>
                <a:srgbClr val="FFFFFF"/>
              </a:solidFill>
              <a:prstDash val="solid"/>
              <a:round/>
            </a:ln>
          </p:spPr>
          <p:txBody>
            <a:bodyPr/>
            <a:lstStyle/>
            <a:p>
              <a:endParaRPr lang="en-US"/>
            </a:p>
          </p:txBody>
        </p:sp>
        <p:sp>
          <p:nvSpPr>
            <p:cNvPr id="61" name="TextBox 61"/>
            <p:cNvSpPr txBox="1"/>
            <p:nvPr/>
          </p:nvSpPr>
          <p:spPr>
            <a:xfrm>
              <a:off x="0" y="47625"/>
              <a:ext cx="418637" cy="389345"/>
            </a:xfrm>
            <a:prstGeom prst="rect">
              <a:avLst/>
            </a:prstGeom>
          </p:spPr>
          <p:txBody>
            <a:bodyPr lIns="50800" tIns="50800" rIns="50800" bIns="50800" rtlCol="0" anchor="ctr"/>
            <a:lstStyle/>
            <a:p>
              <a:pPr algn="ctr">
                <a:lnSpc>
                  <a:spcPts val="2331"/>
                </a:lnSpc>
              </a:pPr>
              <a:endParaRPr/>
            </a:p>
          </p:txBody>
        </p:sp>
      </p:grpSp>
      <p:sp>
        <p:nvSpPr>
          <p:cNvPr id="62" name="Freeform 62"/>
          <p:cNvSpPr/>
          <p:nvPr/>
        </p:nvSpPr>
        <p:spPr>
          <a:xfrm>
            <a:off x="7512903" y="5399408"/>
            <a:ext cx="3245709" cy="1342649"/>
          </a:xfrm>
          <a:custGeom>
            <a:avLst/>
            <a:gdLst/>
            <a:ahLst/>
            <a:cxnLst/>
            <a:rect l="l" t="t" r="r" b="b"/>
            <a:pathLst>
              <a:path w="3245709" h="1342649">
                <a:moveTo>
                  <a:pt x="0" y="0"/>
                </a:moveTo>
                <a:lnTo>
                  <a:pt x="3245709" y="0"/>
                </a:lnTo>
                <a:lnTo>
                  <a:pt x="3245709" y="1342649"/>
                </a:lnTo>
                <a:lnTo>
                  <a:pt x="0" y="1342649"/>
                </a:lnTo>
                <a:lnTo>
                  <a:pt x="0" y="0"/>
                </a:lnTo>
                <a:close/>
              </a:path>
            </a:pathLst>
          </a:custGeom>
          <a:blipFill>
            <a:blip r:embed="rId2"/>
            <a:stretch>
              <a:fillRect/>
            </a:stretch>
          </a:blipFill>
        </p:spPr>
        <p:txBody>
          <a:bodyPr/>
          <a:lstStyle/>
          <a:p>
            <a:endParaRPr lang="en-US"/>
          </a:p>
        </p:txBody>
      </p:sp>
      <p:sp>
        <p:nvSpPr>
          <p:cNvPr id="63" name="TextBox 63"/>
          <p:cNvSpPr txBox="1"/>
          <p:nvPr/>
        </p:nvSpPr>
        <p:spPr>
          <a:xfrm>
            <a:off x="4044670" y="383537"/>
            <a:ext cx="11044497" cy="1043938"/>
          </a:xfrm>
          <a:prstGeom prst="rect">
            <a:avLst/>
          </a:prstGeom>
        </p:spPr>
        <p:txBody>
          <a:bodyPr lIns="0" tIns="0" rIns="0" bIns="0" rtlCol="0" anchor="t">
            <a:spAutoFit/>
          </a:bodyPr>
          <a:lstStyle/>
          <a:p>
            <a:pPr marL="0" lvl="0" indent="0" algn="l">
              <a:lnSpc>
                <a:spcPts val="7679"/>
              </a:lnSpc>
            </a:pPr>
            <a:r>
              <a:rPr lang="en-US" sz="7999" spc="-767">
                <a:solidFill>
                  <a:srgbClr val="FBF6F1"/>
                </a:solidFill>
                <a:latin typeface="Public Sans Bold"/>
              </a:rPr>
              <a:t>10 Key Recommendations</a:t>
            </a:r>
          </a:p>
        </p:txBody>
      </p:sp>
      <p:sp>
        <p:nvSpPr>
          <p:cNvPr id="64" name="TextBox 64"/>
          <p:cNvSpPr txBox="1"/>
          <p:nvPr/>
        </p:nvSpPr>
        <p:spPr>
          <a:xfrm>
            <a:off x="7793271" y="2522756"/>
            <a:ext cx="276463"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1</a:t>
            </a:r>
          </a:p>
        </p:txBody>
      </p:sp>
      <p:sp>
        <p:nvSpPr>
          <p:cNvPr id="65" name="TextBox 65"/>
          <p:cNvSpPr txBox="1"/>
          <p:nvPr/>
        </p:nvSpPr>
        <p:spPr>
          <a:xfrm>
            <a:off x="6406399" y="3934965"/>
            <a:ext cx="444579"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2</a:t>
            </a:r>
          </a:p>
        </p:txBody>
      </p:sp>
      <p:sp>
        <p:nvSpPr>
          <p:cNvPr id="66" name="TextBox 66"/>
          <p:cNvSpPr txBox="1"/>
          <p:nvPr/>
        </p:nvSpPr>
        <p:spPr>
          <a:xfrm>
            <a:off x="4912653" y="5494641"/>
            <a:ext cx="474702"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3</a:t>
            </a:r>
          </a:p>
        </p:txBody>
      </p:sp>
      <p:sp>
        <p:nvSpPr>
          <p:cNvPr id="67" name="TextBox 67"/>
          <p:cNvSpPr txBox="1"/>
          <p:nvPr/>
        </p:nvSpPr>
        <p:spPr>
          <a:xfrm>
            <a:off x="6395087" y="7011757"/>
            <a:ext cx="473393"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4</a:t>
            </a:r>
          </a:p>
        </p:txBody>
      </p:sp>
      <p:sp>
        <p:nvSpPr>
          <p:cNvPr id="68" name="TextBox 68"/>
          <p:cNvSpPr txBox="1"/>
          <p:nvPr/>
        </p:nvSpPr>
        <p:spPr>
          <a:xfrm>
            <a:off x="7719420" y="8589292"/>
            <a:ext cx="484108"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5</a:t>
            </a:r>
          </a:p>
        </p:txBody>
      </p:sp>
      <p:sp>
        <p:nvSpPr>
          <p:cNvPr id="69" name="TextBox 69"/>
          <p:cNvSpPr txBox="1"/>
          <p:nvPr/>
        </p:nvSpPr>
        <p:spPr>
          <a:xfrm>
            <a:off x="10091208" y="8593094"/>
            <a:ext cx="468035"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6</a:t>
            </a:r>
          </a:p>
        </p:txBody>
      </p:sp>
      <p:sp>
        <p:nvSpPr>
          <p:cNvPr id="70" name="TextBox 70"/>
          <p:cNvSpPr txBox="1"/>
          <p:nvPr/>
        </p:nvSpPr>
        <p:spPr>
          <a:xfrm>
            <a:off x="11453549" y="7177614"/>
            <a:ext cx="448508"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7</a:t>
            </a:r>
          </a:p>
        </p:txBody>
      </p:sp>
      <p:sp>
        <p:nvSpPr>
          <p:cNvPr id="71" name="TextBox 71"/>
          <p:cNvSpPr txBox="1"/>
          <p:nvPr/>
        </p:nvSpPr>
        <p:spPr>
          <a:xfrm>
            <a:off x="12906721" y="5710954"/>
            <a:ext cx="490299"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8</a:t>
            </a:r>
          </a:p>
        </p:txBody>
      </p:sp>
      <p:sp>
        <p:nvSpPr>
          <p:cNvPr id="72" name="TextBox 72"/>
          <p:cNvSpPr txBox="1"/>
          <p:nvPr/>
        </p:nvSpPr>
        <p:spPr>
          <a:xfrm>
            <a:off x="11412608" y="4110122"/>
            <a:ext cx="469821" cy="1203325"/>
          </a:xfrm>
          <a:prstGeom prst="rect">
            <a:avLst/>
          </a:prstGeom>
        </p:spPr>
        <p:txBody>
          <a:bodyPr lIns="0" tIns="0" rIns="0" bIns="0" rtlCol="0" anchor="t">
            <a:spAutoFit/>
          </a:bodyPr>
          <a:lstStyle/>
          <a:p>
            <a:pPr algn="ctr">
              <a:lnSpc>
                <a:spcPts val="9799"/>
              </a:lnSpc>
              <a:spcBef>
                <a:spcPct val="0"/>
              </a:spcBef>
            </a:pPr>
            <a:r>
              <a:rPr lang="en-US" sz="6999" spc="-671" dirty="0">
                <a:solidFill>
                  <a:srgbClr val="FFFFFF"/>
                </a:solidFill>
                <a:latin typeface="Public Sans"/>
              </a:rPr>
              <a:t>9</a:t>
            </a:r>
          </a:p>
        </p:txBody>
      </p:sp>
      <p:sp>
        <p:nvSpPr>
          <p:cNvPr id="73" name="TextBox 73"/>
          <p:cNvSpPr txBox="1"/>
          <p:nvPr/>
        </p:nvSpPr>
        <p:spPr>
          <a:xfrm>
            <a:off x="9880537" y="2531074"/>
            <a:ext cx="873199" cy="1148841"/>
          </a:xfrm>
          <a:prstGeom prst="rect">
            <a:avLst/>
          </a:prstGeom>
        </p:spPr>
        <p:txBody>
          <a:bodyPr wrap="square" lIns="0" tIns="0" rIns="0" bIns="0" rtlCol="0" anchor="t">
            <a:spAutoFit/>
          </a:bodyPr>
          <a:lstStyle/>
          <a:p>
            <a:pPr algn="ctr">
              <a:lnSpc>
                <a:spcPts val="9799"/>
              </a:lnSpc>
              <a:spcBef>
                <a:spcPct val="0"/>
              </a:spcBef>
            </a:pPr>
            <a:r>
              <a:rPr lang="en-US" sz="6999" spc="-671" dirty="0">
                <a:solidFill>
                  <a:srgbClr val="FFFFFF"/>
                </a:solidFill>
                <a:latin typeface="Public Sans"/>
              </a:rPr>
              <a:t>10</a:t>
            </a:r>
          </a:p>
        </p:txBody>
      </p:sp>
      <p:sp>
        <p:nvSpPr>
          <p:cNvPr id="74" name="TextBox 74"/>
          <p:cNvSpPr txBox="1"/>
          <p:nvPr/>
        </p:nvSpPr>
        <p:spPr>
          <a:xfrm>
            <a:off x="10217363" y="9446954"/>
            <a:ext cx="4268232" cy="424053"/>
          </a:xfrm>
          <a:prstGeom prst="rect">
            <a:avLst/>
          </a:prstGeom>
        </p:spPr>
        <p:txBody>
          <a:bodyPr lIns="0" tIns="0" rIns="0" bIns="0" rtlCol="0" anchor="t">
            <a:spAutoFit/>
          </a:bodyPr>
          <a:lstStyle/>
          <a:p>
            <a:pPr algn="r">
              <a:lnSpc>
                <a:spcPts val="3401"/>
              </a:lnSpc>
              <a:spcBef>
                <a:spcPct val="0"/>
              </a:spcBef>
            </a:pPr>
            <a:r>
              <a:rPr lang="en-US" sz="2429" spc="-233">
                <a:solidFill>
                  <a:srgbClr val="FFFFFF"/>
                </a:solidFill>
                <a:latin typeface="Public Sans Bold"/>
              </a:rPr>
              <a:t>Upskill Workforce</a:t>
            </a:r>
          </a:p>
        </p:txBody>
      </p:sp>
      <p:sp>
        <p:nvSpPr>
          <p:cNvPr id="75" name="TextBox 75"/>
          <p:cNvSpPr txBox="1"/>
          <p:nvPr/>
        </p:nvSpPr>
        <p:spPr>
          <a:xfrm>
            <a:off x="11453549" y="8078188"/>
            <a:ext cx="4268232" cy="424053"/>
          </a:xfrm>
          <a:prstGeom prst="rect">
            <a:avLst/>
          </a:prstGeom>
        </p:spPr>
        <p:txBody>
          <a:bodyPr lIns="0" tIns="0" rIns="0" bIns="0" rtlCol="0" anchor="t">
            <a:spAutoFit/>
          </a:bodyPr>
          <a:lstStyle/>
          <a:p>
            <a:pPr algn="r">
              <a:lnSpc>
                <a:spcPts val="3401"/>
              </a:lnSpc>
              <a:spcBef>
                <a:spcPct val="0"/>
              </a:spcBef>
            </a:pPr>
            <a:r>
              <a:rPr lang="en-US" sz="2429" spc="-233">
                <a:solidFill>
                  <a:srgbClr val="FFFFFF"/>
                </a:solidFill>
                <a:latin typeface="Public Sans Bold"/>
              </a:rPr>
              <a:t>Language Support</a:t>
            </a:r>
          </a:p>
        </p:txBody>
      </p:sp>
      <p:sp>
        <p:nvSpPr>
          <p:cNvPr id="76" name="TextBox 76"/>
          <p:cNvSpPr txBox="1"/>
          <p:nvPr/>
        </p:nvSpPr>
        <p:spPr>
          <a:xfrm>
            <a:off x="13193207" y="6060372"/>
            <a:ext cx="4268232" cy="424053"/>
          </a:xfrm>
          <a:prstGeom prst="rect">
            <a:avLst/>
          </a:prstGeom>
        </p:spPr>
        <p:txBody>
          <a:bodyPr lIns="0" tIns="0" rIns="0" bIns="0" rtlCol="0" anchor="t">
            <a:spAutoFit/>
          </a:bodyPr>
          <a:lstStyle/>
          <a:p>
            <a:pPr algn="r">
              <a:lnSpc>
                <a:spcPts val="3401"/>
              </a:lnSpc>
              <a:spcBef>
                <a:spcPct val="0"/>
              </a:spcBef>
            </a:pPr>
            <a:r>
              <a:rPr lang="en-US" sz="2429" spc="-233">
                <a:solidFill>
                  <a:srgbClr val="FFFFFF"/>
                </a:solidFill>
                <a:latin typeface="Public Sans Bold"/>
              </a:rPr>
              <a:t>Community Engagement</a:t>
            </a:r>
          </a:p>
        </p:txBody>
      </p:sp>
      <p:sp>
        <p:nvSpPr>
          <p:cNvPr id="77" name="TextBox 77"/>
          <p:cNvSpPr txBox="1"/>
          <p:nvPr/>
        </p:nvSpPr>
        <p:spPr>
          <a:xfrm>
            <a:off x="11428010" y="4077721"/>
            <a:ext cx="4268232" cy="424053"/>
          </a:xfrm>
          <a:prstGeom prst="rect">
            <a:avLst/>
          </a:prstGeom>
        </p:spPr>
        <p:txBody>
          <a:bodyPr lIns="0" tIns="0" rIns="0" bIns="0" rtlCol="0" anchor="t">
            <a:spAutoFit/>
          </a:bodyPr>
          <a:lstStyle/>
          <a:p>
            <a:pPr algn="r">
              <a:lnSpc>
                <a:spcPts val="3401"/>
              </a:lnSpc>
              <a:spcBef>
                <a:spcPct val="0"/>
              </a:spcBef>
            </a:pPr>
            <a:r>
              <a:rPr lang="en-US" sz="2429" spc="-233">
                <a:solidFill>
                  <a:srgbClr val="FFFFFF"/>
                </a:solidFill>
                <a:latin typeface="Public Sans Bold"/>
              </a:rPr>
              <a:t>Holistic Care</a:t>
            </a:r>
          </a:p>
        </p:txBody>
      </p:sp>
      <p:sp>
        <p:nvSpPr>
          <p:cNvPr id="78" name="TextBox 78"/>
          <p:cNvSpPr txBox="1"/>
          <p:nvPr/>
        </p:nvSpPr>
        <p:spPr>
          <a:xfrm>
            <a:off x="10217363" y="2548642"/>
            <a:ext cx="4268232" cy="424053"/>
          </a:xfrm>
          <a:prstGeom prst="rect">
            <a:avLst/>
          </a:prstGeom>
        </p:spPr>
        <p:txBody>
          <a:bodyPr lIns="0" tIns="0" rIns="0" bIns="0" rtlCol="0" anchor="t">
            <a:spAutoFit/>
          </a:bodyPr>
          <a:lstStyle/>
          <a:p>
            <a:pPr algn="r">
              <a:lnSpc>
                <a:spcPts val="3401"/>
              </a:lnSpc>
              <a:spcBef>
                <a:spcPct val="0"/>
              </a:spcBef>
            </a:pPr>
            <a:r>
              <a:rPr lang="en-US" sz="2429" spc="-233">
                <a:solidFill>
                  <a:srgbClr val="FFFFFF"/>
                </a:solidFill>
                <a:latin typeface="Public Sans Bold"/>
              </a:rPr>
              <a:t>Continuous Evaluation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847</Words>
  <Application>Microsoft Office PowerPoint</Application>
  <PresentationFormat>Custom</PresentationFormat>
  <Paragraphs>154</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Public Sans Bold Italics</vt:lpstr>
      <vt:lpstr>Arial</vt:lpstr>
      <vt:lpstr>Public Sans Bold</vt:lpstr>
      <vt:lpstr>Open Sans Extra Bold</vt:lpstr>
      <vt:lpstr>Calibri</vt:lpstr>
      <vt:lpstr>Segoe UI</vt:lpstr>
      <vt:lpstr>Agrandir Medium</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health, our mission</dc:title>
  <cp:lastModifiedBy>Neil Dunne</cp:lastModifiedBy>
  <cp:revision>16</cp:revision>
  <dcterms:created xsi:type="dcterms:W3CDTF">2006-08-16T00:00:00Z</dcterms:created>
  <dcterms:modified xsi:type="dcterms:W3CDTF">2024-05-24T21:48:31Z</dcterms:modified>
  <dc:identifier>DAGFNHpRXXs</dc:identifier>
</cp:coreProperties>
</file>